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notesMasterIdLst>
    <p:notesMasterId r:id="rId52"/>
  </p:notesMasterIdLst>
  <p:sldIdLst>
    <p:sldId id="515" r:id="rId2"/>
    <p:sldId id="390" r:id="rId3"/>
    <p:sldId id="542" r:id="rId4"/>
    <p:sldId id="546" r:id="rId5"/>
    <p:sldId id="547" r:id="rId6"/>
    <p:sldId id="545" r:id="rId7"/>
    <p:sldId id="571" r:id="rId8"/>
    <p:sldId id="459" r:id="rId9"/>
    <p:sldId id="551" r:id="rId10"/>
    <p:sldId id="517" r:id="rId11"/>
    <p:sldId id="453" r:id="rId12"/>
    <p:sldId id="572" r:id="rId13"/>
    <p:sldId id="573" r:id="rId14"/>
    <p:sldId id="574" r:id="rId15"/>
    <p:sldId id="575" r:id="rId16"/>
    <p:sldId id="576" r:id="rId17"/>
    <p:sldId id="577" r:id="rId18"/>
    <p:sldId id="578" r:id="rId19"/>
    <p:sldId id="260" r:id="rId20"/>
    <p:sldId id="273" r:id="rId21"/>
    <p:sldId id="276" r:id="rId22"/>
    <p:sldId id="275" r:id="rId23"/>
    <p:sldId id="277" r:id="rId24"/>
    <p:sldId id="274" r:id="rId25"/>
    <p:sldId id="280" r:id="rId26"/>
    <p:sldId id="263" r:id="rId27"/>
    <p:sldId id="281" r:id="rId28"/>
    <p:sldId id="279" r:id="rId29"/>
    <p:sldId id="282" r:id="rId30"/>
    <p:sldId id="289" r:id="rId31"/>
    <p:sldId id="554" r:id="rId32"/>
    <p:sldId id="544" r:id="rId33"/>
    <p:sldId id="552" r:id="rId34"/>
    <p:sldId id="557" r:id="rId35"/>
    <p:sldId id="556" r:id="rId36"/>
    <p:sldId id="558" r:id="rId37"/>
    <p:sldId id="559" r:id="rId38"/>
    <p:sldId id="560" r:id="rId39"/>
    <p:sldId id="561" r:id="rId40"/>
    <p:sldId id="562" r:id="rId41"/>
    <p:sldId id="563" r:id="rId42"/>
    <p:sldId id="564" r:id="rId43"/>
    <p:sldId id="565" r:id="rId44"/>
    <p:sldId id="566" r:id="rId45"/>
    <p:sldId id="567" r:id="rId46"/>
    <p:sldId id="568" r:id="rId47"/>
    <p:sldId id="569" r:id="rId48"/>
    <p:sldId id="570" r:id="rId49"/>
    <p:sldId id="555" r:id="rId50"/>
    <p:sldId id="259" r:id="rId5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83333" autoAdjust="0"/>
  </p:normalViewPr>
  <p:slideViewPr>
    <p:cSldViewPr>
      <p:cViewPr varScale="1">
        <p:scale>
          <a:sx n="140" d="100"/>
          <a:sy n="140" d="100"/>
        </p:scale>
        <p:origin x="216" y="20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t>2023/10/22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t>‹#›</a:t>
            </a:fld>
            <a:endParaRPr lang="zh-CN" altLang="en-US"/>
          </a:p>
        </p:txBody>
      </p:sp>
    </p:spTree>
    <p:extLst>
      <p:ext uri="{BB962C8B-B14F-4D97-AF65-F5344CB8AC3E}">
        <p14:creationId xmlns:p14="http://schemas.microsoft.com/office/powerpoint/2010/main" val="165787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t>1</a:t>
            </a:fld>
            <a:endParaRPr lang="zh-CN" altLang="en-US"/>
          </a:p>
        </p:txBody>
      </p:sp>
    </p:spTree>
    <p:extLst>
      <p:ext uri="{BB962C8B-B14F-4D97-AF65-F5344CB8AC3E}">
        <p14:creationId xmlns:p14="http://schemas.microsoft.com/office/powerpoint/2010/main" val="128297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22</a:t>
            </a:fld>
            <a:endParaRPr lang="zh-CN" altLang="en-US"/>
          </a:p>
        </p:txBody>
      </p:sp>
    </p:spTree>
    <p:extLst>
      <p:ext uri="{BB962C8B-B14F-4D97-AF65-F5344CB8AC3E}">
        <p14:creationId xmlns:p14="http://schemas.microsoft.com/office/powerpoint/2010/main" val="429249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23</a:t>
            </a:fld>
            <a:endParaRPr lang="zh-CN" altLang="en-US"/>
          </a:p>
        </p:txBody>
      </p:sp>
    </p:spTree>
    <p:extLst>
      <p:ext uri="{BB962C8B-B14F-4D97-AF65-F5344CB8AC3E}">
        <p14:creationId xmlns:p14="http://schemas.microsoft.com/office/powerpoint/2010/main" val="153838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24</a:t>
            </a:fld>
            <a:endParaRPr lang="zh-CN" altLang="en-US"/>
          </a:p>
        </p:txBody>
      </p:sp>
    </p:spTree>
    <p:extLst>
      <p:ext uri="{BB962C8B-B14F-4D97-AF65-F5344CB8AC3E}">
        <p14:creationId xmlns:p14="http://schemas.microsoft.com/office/powerpoint/2010/main" val="1182445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25</a:t>
            </a:fld>
            <a:endParaRPr lang="zh-CN" altLang="en-US"/>
          </a:p>
        </p:txBody>
      </p:sp>
    </p:spTree>
    <p:extLst>
      <p:ext uri="{BB962C8B-B14F-4D97-AF65-F5344CB8AC3E}">
        <p14:creationId xmlns:p14="http://schemas.microsoft.com/office/powerpoint/2010/main" val="857655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26</a:t>
            </a:fld>
            <a:endParaRPr lang="zh-CN" altLang="en-US"/>
          </a:p>
        </p:txBody>
      </p:sp>
    </p:spTree>
    <p:extLst>
      <p:ext uri="{BB962C8B-B14F-4D97-AF65-F5344CB8AC3E}">
        <p14:creationId xmlns:p14="http://schemas.microsoft.com/office/powerpoint/2010/main" val="258083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27</a:t>
            </a:fld>
            <a:endParaRPr lang="zh-CN" altLang="en-US"/>
          </a:p>
        </p:txBody>
      </p:sp>
    </p:spTree>
    <p:extLst>
      <p:ext uri="{BB962C8B-B14F-4D97-AF65-F5344CB8AC3E}">
        <p14:creationId xmlns:p14="http://schemas.microsoft.com/office/powerpoint/2010/main" val="520422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28</a:t>
            </a:fld>
            <a:endParaRPr lang="zh-CN" altLang="en-US"/>
          </a:p>
        </p:txBody>
      </p:sp>
    </p:spTree>
    <p:extLst>
      <p:ext uri="{BB962C8B-B14F-4D97-AF65-F5344CB8AC3E}">
        <p14:creationId xmlns:p14="http://schemas.microsoft.com/office/powerpoint/2010/main" val="1431089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创新点，分四方面</a:t>
            </a:r>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29</a:t>
            </a:fld>
            <a:endParaRPr lang="zh-CN" altLang="en-US"/>
          </a:p>
        </p:txBody>
      </p:sp>
    </p:spTree>
    <p:extLst>
      <p:ext uri="{BB962C8B-B14F-4D97-AF65-F5344CB8AC3E}">
        <p14:creationId xmlns:p14="http://schemas.microsoft.com/office/powerpoint/2010/main" val="1060413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创新点，分四方面</a:t>
            </a:r>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30</a:t>
            </a:fld>
            <a:endParaRPr lang="zh-CN" altLang="en-US"/>
          </a:p>
        </p:txBody>
      </p:sp>
    </p:spTree>
    <p:extLst>
      <p:ext uri="{BB962C8B-B14F-4D97-AF65-F5344CB8AC3E}">
        <p14:creationId xmlns:p14="http://schemas.microsoft.com/office/powerpoint/2010/main" val="1863316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33</a:t>
            </a:fld>
            <a:endParaRPr lang="zh-CN" altLang="en-US"/>
          </a:p>
        </p:txBody>
      </p:sp>
    </p:spTree>
    <p:extLst>
      <p:ext uri="{BB962C8B-B14F-4D97-AF65-F5344CB8AC3E}">
        <p14:creationId xmlns:p14="http://schemas.microsoft.com/office/powerpoint/2010/main" val="4273316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a:t>
            </a:fld>
            <a:endParaRPr lang="zh-CN" altLang="en-US"/>
          </a:p>
        </p:txBody>
      </p:sp>
    </p:spTree>
    <p:extLst>
      <p:ext uri="{BB962C8B-B14F-4D97-AF65-F5344CB8AC3E}">
        <p14:creationId xmlns:p14="http://schemas.microsoft.com/office/powerpoint/2010/main" val="371801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44</a:t>
            </a:fld>
            <a:endParaRPr lang="zh-CN" altLang="en-US"/>
          </a:p>
        </p:txBody>
      </p:sp>
    </p:spTree>
    <p:extLst>
      <p:ext uri="{BB962C8B-B14F-4D97-AF65-F5344CB8AC3E}">
        <p14:creationId xmlns:p14="http://schemas.microsoft.com/office/powerpoint/2010/main" val="281153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4</a:t>
            </a:fld>
            <a:endParaRPr lang="zh-CN" altLang="en-US"/>
          </a:p>
        </p:txBody>
      </p:sp>
    </p:spTree>
    <p:extLst>
      <p:ext uri="{BB962C8B-B14F-4D97-AF65-F5344CB8AC3E}">
        <p14:creationId xmlns:p14="http://schemas.microsoft.com/office/powerpoint/2010/main" val="855448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6</a:t>
            </a:fld>
            <a:endParaRPr lang="zh-CN" altLang="en-US"/>
          </a:p>
        </p:txBody>
      </p:sp>
    </p:spTree>
    <p:extLst>
      <p:ext uri="{BB962C8B-B14F-4D97-AF65-F5344CB8AC3E}">
        <p14:creationId xmlns:p14="http://schemas.microsoft.com/office/powerpoint/2010/main" val="410171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7</a:t>
            </a:fld>
            <a:endParaRPr lang="zh-CN" altLang="en-US"/>
          </a:p>
        </p:txBody>
      </p:sp>
    </p:spTree>
    <p:extLst>
      <p:ext uri="{BB962C8B-B14F-4D97-AF65-F5344CB8AC3E}">
        <p14:creationId xmlns:p14="http://schemas.microsoft.com/office/powerpoint/2010/main" val="16807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11221B5-E10A-485A-AB8F-213CB661A8F5}" type="slidenum">
              <a:rPr lang="zh-CN" altLang="en-US" smtClean="0"/>
              <a:t>10</a:t>
            </a:fld>
            <a:endParaRPr lang="zh-CN" altLang="en-US"/>
          </a:p>
        </p:txBody>
      </p:sp>
    </p:spTree>
    <p:extLst>
      <p:ext uri="{BB962C8B-B14F-4D97-AF65-F5344CB8AC3E}">
        <p14:creationId xmlns:p14="http://schemas.microsoft.com/office/powerpoint/2010/main" val="106979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现在数据库不仅仅需要</a:t>
            </a:r>
            <a:r>
              <a:rPr lang="en-US" altLang="zh-CN" dirty="0"/>
              <a:t>MYSQL</a:t>
            </a:r>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19</a:t>
            </a:fld>
            <a:endParaRPr lang="zh-CN" altLang="en-US"/>
          </a:p>
        </p:txBody>
      </p:sp>
    </p:spTree>
    <p:extLst>
      <p:ext uri="{BB962C8B-B14F-4D97-AF65-F5344CB8AC3E}">
        <p14:creationId xmlns:p14="http://schemas.microsoft.com/office/powerpoint/2010/main" val="78375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LSM</a:t>
            </a:r>
            <a:r>
              <a:rPr lang="zh-CN" altLang="en-US" baseline="0" dirty="0"/>
              <a:t> </a:t>
            </a:r>
            <a:r>
              <a:rPr lang="en-US" altLang="zh-CN" baseline="0" dirty="0"/>
              <a:t>Tree</a:t>
            </a:r>
            <a:r>
              <a:rPr lang="zh-CN" altLang="en-US" baseline="0" dirty="0"/>
              <a:t>是一种相对比较新的数据结构图示， 其高度分层</a:t>
            </a:r>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20</a:t>
            </a:fld>
            <a:endParaRPr lang="zh-CN" altLang="en-US"/>
          </a:p>
        </p:txBody>
      </p:sp>
    </p:spTree>
    <p:extLst>
      <p:ext uri="{BB962C8B-B14F-4D97-AF65-F5344CB8AC3E}">
        <p14:creationId xmlns:p14="http://schemas.microsoft.com/office/powerpoint/2010/main" val="238257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LSM</a:t>
            </a:r>
            <a:r>
              <a:rPr lang="zh-CN" altLang="en-US" baseline="0" dirty="0"/>
              <a:t> </a:t>
            </a:r>
            <a:r>
              <a:rPr lang="en-US" altLang="zh-CN" baseline="0" dirty="0"/>
              <a:t>Tree</a:t>
            </a:r>
            <a:r>
              <a:rPr lang="zh-CN" altLang="en-US" baseline="0" dirty="0"/>
              <a:t>是一种相对比较新的数据结构图示， 其高度分层</a:t>
            </a:r>
            <a:endParaRPr lang="en-US" dirty="0"/>
          </a:p>
        </p:txBody>
      </p:sp>
      <p:sp>
        <p:nvSpPr>
          <p:cNvPr id="4" name="Slide Number Placeholder 3"/>
          <p:cNvSpPr>
            <a:spLocks noGrp="1"/>
          </p:cNvSpPr>
          <p:nvPr>
            <p:ph type="sldNum" sz="quarter" idx="10"/>
          </p:nvPr>
        </p:nvSpPr>
        <p:spPr/>
        <p:txBody>
          <a:bodyPr/>
          <a:lstStyle/>
          <a:p>
            <a:fld id="{111221B5-E10A-485A-AB8F-213CB661A8F5}" type="slidenum">
              <a:rPr lang="zh-CN" altLang="en-US" smtClean="0"/>
              <a:t>21</a:t>
            </a:fld>
            <a:endParaRPr lang="zh-CN" altLang="en-US"/>
          </a:p>
        </p:txBody>
      </p:sp>
    </p:spTree>
    <p:extLst>
      <p:ext uri="{BB962C8B-B14F-4D97-AF65-F5344CB8AC3E}">
        <p14:creationId xmlns:p14="http://schemas.microsoft.com/office/powerpoint/2010/main" val="109079929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28913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441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252672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64611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153339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37855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itchFamily="34" charset="0"/>
                <a:ea typeface="新宋体"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itchFamily="34" charset="0"/>
                <a:ea typeface="微软雅黑"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8">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itchFamily="18" charset="0"/>
              </a:rPr>
              <a:t>REliable</a:t>
            </a:r>
            <a:r>
              <a:rPr lang="en-US" altLang="zh-CN" sz="675" dirty="0">
                <a:solidFill>
                  <a:schemeClr val="bg1"/>
                </a:solidFill>
                <a:effectLst/>
                <a:latin typeface="Cambria" pitchFamily="18" charset="0"/>
              </a:rPr>
              <a:t>, </a:t>
            </a:r>
            <a:r>
              <a:rPr lang="en-US" altLang="zh-CN" sz="675" dirty="0" err="1">
                <a:solidFill>
                  <a:schemeClr val="bg1"/>
                </a:solidFill>
                <a:effectLst/>
                <a:latin typeface="Cambria" pitchFamily="18" charset="0"/>
              </a:rPr>
              <a:t>INtelligent</a:t>
            </a:r>
            <a:r>
              <a:rPr lang="en-US" altLang="zh-CN" sz="675" baseline="0" dirty="0">
                <a:solidFill>
                  <a:schemeClr val="bg1"/>
                </a:solidFill>
                <a:effectLst/>
                <a:latin typeface="Cambria" pitchFamily="18" charset="0"/>
              </a:rPr>
              <a:t> &amp; Scalable Systems</a:t>
            </a:r>
            <a:endParaRPr lang="zh-CN" altLang="en-US" sz="675" dirty="0">
              <a:solidFill>
                <a:schemeClr val="bg1"/>
              </a:solidFill>
              <a:effectLst/>
              <a:latin typeface="Cambria"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itchFamily="34" charset="-122"/>
                <a:ea typeface="微软雅黑" pitchFamily="34" charset="-122"/>
              </a:rPr>
              <a:t>                               </a:t>
            </a:r>
            <a:endParaRPr lang="zh-CN" altLang="en-US" sz="600" dirty="0">
              <a:solidFill>
                <a:schemeClr val="bg1"/>
              </a:solidFill>
              <a:effectLst/>
              <a:latin typeface="Cambria"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itchFamily="34" charset="0"/>
                <a:ea typeface="微软雅黑" pitchFamily="34" charset="-122"/>
              </a:defRPr>
            </a:lvl1p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92922609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p:titleStyle>
    <p:body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reins.se.sjtu.edu.cn/~chen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mailto:jeff@google.com" TargetMode="External"/><Relationship Id="rId7" Type="http://schemas.openxmlformats.org/officeDocument/2006/relationships/hyperlink" Target="https://github.com/facebook/rocksdb/wiki/RocksDB-Overview" TargetMode="External"/><Relationship Id="rId2" Type="http://schemas.openxmlformats.org/officeDocument/2006/relationships/hyperlink" Target="mailto:sanjay@google.com" TargetMode="External"/><Relationship Id="rId1" Type="http://schemas.openxmlformats.org/officeDocument/2006/relationships/slideLayout" Target="../slideLayouts/slideLayout3.xml"/><Relationship Id="rId6" Type="http://schemas.openxmlformats.org/officeDocument/2006/relationships/hyperlink" Target="https://github.com/facebook/rocksdb/" TargetMode="External"/><Relationship Id="rId5" Type="http://schemas.openxmlformats.org/officeDocument/2006/relationships/hyperlink" Target="https://rocksdb.org.cn/doc.html" TargetMode="External"/><Relationship Id="rId4" Type="http://schemas.openxmlformats.org/officeDocument/2006/relationships/hyperlink" Target="https://rocksdb.org/"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tiff"/><Relationship Id="rId7"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rahulpradeep.medium.com/sstables-and-lsm-trees-5ba6c5529325" TargetMode="External"/><Relationship Id="rId2" Type="http://schemas.openxmlformats.org/officeDocument/2006/relationships/hyperlink" Target="https://www.cs.umb.edu/~poneil/lsmtree.pdf" TargetMode="External"/><Relationship Id="rId1" Type="http://schemas.openxmlformats.org/officeDocument/2006/relationships/slideLayout" Target="../slideLayouts/slideLayout3.xml"/><Relationship Id="rId6" Type="http://schemas.openxmlformats.org/officeDocument/2006/relationships/hyperlink" Target="https://www.cnblogs.com/cobbliu/p/6194072.html" TargetMode="External"/><Relationship Id="rId5" Type="http://schemas.openxmlformats.org/officeDocument/2006/relationships/hyperlink" Target="https://blog.csdn.net/linuxheik/article/details/52768223" TargetMode="External"/><Relationship Id="rId4" Type="http://schemas.openxmlformats.org/officeDocument/2006/relationships/hyperlink" Target="https://rocksdb.org.cn/"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cloud.tencent.com/developer/news/340271" TargetMode="External"/><Relationship Id="rId7" Type="http://schemas.openxmlformats.org/officeDocument/2006/relationships/hyperlink" Target="https://github.com/ukchukx/rocksdb-example" TargetMode="External"/><Relationship Id="rId2" Type="http://schemas.openxmlformats.org/officeDocument/2006/relationships/hyperlink" Target="https://www.cnblogs.com/siegfang/archive/2013/01/12/lsm-tree.html" TargetMode="External"/><Relationship Id="rId1" Type="http://schemas.openxmlformats.org/officeDocument/2006/relationships/slideLayout" Target="../slideLayouts/slideLayout3.xml"/><Relationship Id="rId6" Type="http://schemas.openxmlformats.org/officeDocument/2006/relationships/hyperlink" Target="http://blog.omega-prime.co.uk/2016/07/05/datastructures-for-external-memory/" TargetMode="External"/><Relationship Id="rId5" Type="http://schemas.openxmlformats.org/officeDocument/2006/relationships/hyperlink" Target="http://kernelmaker.github.io/Btree_LSM_FTI" TargetMode="External"/><Relationship Id="rId4" Type="http://schemas.openxmlformats.org/officeDocument/2006/relationships/hyperlink" Target="https://blog.csdn.net/u010454030/article/details/90414063"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pinecone-io"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pp.pinecone.io/" TargetMode="Externa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archive.pinecone.io/" TargetMode="External"/><Relationship Id="rId7" Type="http://schemas.openxmlformats.org/officeDocument/2006/relationships/hyperlink" Target="https://github.com/marcushellberg/docs-assistant" TargetMode="External"/><Relationship Id="rId2" Type="http://schemas.openxmlformats.org/officeDocument/2006/relationships/hyperlink" Target="https://archive.pinecone.io/learn/vector-database/" TargetMode="External"/><Relationship Id="rId1" Type="http://schemas.openxmlformats.org/officeDocument/2006/relationships/slideLayout" Target="../slideLayouts/slideLayout3.xml"/><Relationship Id="rId6" Type="http://schemas.openxmlformats.org/officeDocument/2006/relationships/hyperlink" Target="https://hilla.dev/blog/ai-chatbot-in-java/integrating-pinecone-vector-database-into-spring-boot/" TargetMode="External"/><Relationship Id="rId5" Type="http://schemas.openxmlformats.org/officeDocument/2006/relationships/hyperlink" Target="https://github.com/pinecone-io/pinecone-java-client" TargetMode="External"/><Relationship Id="rId4" Type="http://schemas.openxmlformats.org/officeDocument/2006/relationships/hyperlink" Target="https://docs.pinecone.i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Applications 17</a:t>
            </a:r>
            <a:br>
              <a:rPr lang="en-US" altLang="zh-CN" sz="2400" dirty="0"/>
            </a:br>
            <a:r>
              <a:rPr lang="en-US" altLang="zh-CN" sz="2400" dirty="0"/>
              <a:t>Log-Structured</a:t>
            </a:r>
            <a:r>
              <a:rPr lang="zh-CN" altLang="en-US" sz="2400" dirty="0"/>
              <a:t> </a:t>
            </a:r>
            <a:r>
              <a:rPr lang="en-US" altLang="zh-CN" sz="2400" dirty="0"/>
              <a:t>Database</a:t>
            </a:r>
            <a:r>
              <a:rPr lang="zh-CN" altLang="en-US" sz="2400" dirty="0"/>
              <a:t> </a:t>
            </a:r>
            <a:r>
              <a:rPr lang="en-US" altLang="zh-CN" sz="2400" dirty="0"/>
              <a:t>&amp;</a:t>
            </a:r>
            <a:r>
              <a:rPr lang="zh-CN" altLang="en-US" sz="2400" dirty="0"/>
              <a:t> </a:t>
            </a:r>
            <a:r>
              <a:rPr lang="en-US" altLang="zh-CN" sz="2400" dirty="0"/>
              <a:t>Vector</a:t>
            </a:r>
            <a:r>
              <a:rPr lang="zh-CN" altLang="en-US" sz="2400" dirty="0"/>
              <a:t> </a:t>
            </a:r>
            <a:r>
              <a:rPr lang="en-US" altLang="zh-CN" sz="2400" dirty="0"/>
              <a:t>Database</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3"/>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1789738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6B540-510B-B94D-9B6C-9EDAF7C3F2AD}"/>
              </a:ext>
            </a:extLst>
          </p:cNvPr>
          <p:cNvSpPr>
            <a:spLocks noGrp="1"/>
          </p:cNvSpPr>
          <p:nvPr>
            <p:ph type="title"/>
          </p:nvPr>
        </p:nvSpPr>
        <p:spPr/>
        <p:txBody>
          <a:bodyPr/>
          <a:lstStyle/>
          <a:p>
            <a:r>
              <a:rPr kumimoji="1" lang="en-US" altLang="zh-CN" dirty="0" err="1"/>
              <a:t>LevelDB</a:t>
            </a:r>
            <a:endParaRPr kumimoji="1" lang="zh-CN" altLang="en-US" dirty="0"/>
          </a:p>
        </p:txBody>
      </p:sp>
      <p:sp>
        <p:nvSpPr>
          <p:cNvPr id="3" name="内容占位符 2">
            <a:extLst>
              <a:ext uri="{FF2B5EF4-FFF2-40B4-BE49-F238E27FC236}">
                <a16:creationId xmlns:a16="http://schemas.microsoft.com/office/drawing/2014/main" id="{B477D2B3-4F20-3E4D-B4A9-8FB1818601F7}"/>
              </a:ext>
            </a:extLst>
          </p:cNvPr>
          <p:cNvSpPr>
            <a:spLocks noGrp="1"/>
          </p:cNvSpPr>
          <p:nvPr>
            <p:ph idx="1"/>
          </p:nvPr>
        </p:nvSpPr>
        <p:spPr/>
        <p:txBody>
          <a:bodyPr/>
          <a:lstStyle/>
          <a:p>
            <a:r>
              <a:rPr kumimoji="1" lang="en-US" altLang="zh-CN" dirty="0"/>
              <a:t>C</a:t>
            </a:r>
            <a:r>
              <a:rPr kumimoji="1" lang="en-US" altLang="zh-Hans" dirty="0"/>
              <a:t>ompaction</a:t>
            </a:r>
            <a:endParaRPr kumimoji="1" lang="zh-CN" altLang="en-US" dirty="0"/>
          </a:p>
        </p:txBody>
      </p:sp>
      <p:sp>
        <p:nvSpPr>
          <p:cNvPr id="4" name="幻灯片编号占位符 3">
            <a:extLst>
              <a:ext uri="{FF2B5EF4-FFF2-40B4-BE49-F238E27FC236}">
                <a16:creationId xmlns:a16="http://schemas.microsoft.com/office/drawing/2014/main" id="{1C95FAC0-65DF-5340-A43F-785596090055}"/>
              </a:ext>
            </a:extLst>
          </p:cNvPr>
          <p:cNvSpPr>
            <a:spLocks noGrp="1"/>
          </p:cNvSpPr>
          <p:nvPr>
            <p:ph type="sldNum" sz="quarter" idx="12"/>
          </p:nvPr>
        </p:nvSpPr>
        <p:spPr/>
        <p:txBody>
          <a:bodyPr/>
          <a:lstStyle/>
          <a:p>
            <a:fld id="{CB818ED7-1FAF-4BEC-A906-EB6564C334EB}" type="slidenum">
              <a:rPr lang="zh-CN" altLang="en-US" smtClean="0"/>
              <a:pPr/>
              <a:t>10</a:t>
            </a:fld>
            <a:endParaRPr lang="zh-CN" altLang="en-US" dirty="0"/>
          </a:p>
        </p:txBody>
      </p:sp>
      <p:pic>
        <p:nvPicPr>
          <p:cNvPr id="6" name="图片 5">
            <a:extLst>
              <a:ext uri="{FF2B5EF4-FFF2-40B4-BE49-F238E27FC236}">
                <a16:creationId xmlns:a16="http://schemas.microsoft.com/office/drawing/2014/main" id="{2C8D751D-5553-8744-90CA-2891D4AAF1D7}"/>
              </a:ext>
            </a:extLst>
          </p:cNvPr>
          <p:cNvPicPr>
            <a:picLocks noChangeAspect="1"/>
          </p:cNvPicPr>
          <p:nvPr/>
        </p:nvPicPr>
        <p:blipFill>
          <a:blip r:embed="rId3"/>
          <a:stretch>
            <a:fillRect/>
          </a:stretch>
        </p:blipFill>
        <p:spPr>
          <a:xfrm>
            <a:off x="2519772" y="1329612"/>
            <a:ext cx="4112973" cy="3456384"/>
          </a:xfrm>
          <a:prstGeom prst="rect">
            <a:avLst/>
          </a:prstGeom>
        </p:spPr>
      </p:pic>
    </p:spTree>
    <p:extLst>
      <p:ext uri="{BB962C8B-B14F-4D97-AF65-F5344CB8AC3E}">
        <p14:creationId xmlns:p14="http://schemas.microsoft.com/office/powerpoint/2010/main" val="2472038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CD30B-3E63-144D-9C6F-6B7E94561472}"/>
              </a:ext>
            </a:extLst>
          </p:cNvPr>
          <p:cNvSpPr>
            <a:spLocks noGrp="1"/>
          </p:cNvSpPr>
          <p:nvPr>
            <p:ph type="title"/>
          </p:nvPr>
        </p:nvSpPr>
        <p:spPr/>
        <p:txBody>
          <a:bodyPr/>
          <a:lstStyle/>
          <a:p>
            <a:r>
              <a:rPr kumimoji="1" lang="en-US" altLang="zh-CN" dirty="0" err="1"/>
              <a:t>RocksDB</a:t>
            </a:r>
            <a:endParaRPr kumimoji="1" lang="zh-CN" altLang="en-US" dirty="0"/>
          </a:p>
        </p:txBody>
      </p:sp>
      <p:sp>
        <p:nvSpPr>
          <p:cNvPr id="3" name="内容占位符 2">
            <a:extLst>
              <a:ext uri="{FF2B5EF4-FFF2-40B4-BE49-F238E27FC236}">
                <a16:creationId xmlns:a16="http://schemas.microsoft.com/office/drawing/2014/main" id="{4D05B5CE-B215-CF45-97B2-5C6EB3C138E9}"/>
              </a:ext>
            </a:extLst>
          </p:cNvPr>
          <p:cNvSpPr>
            <a:spLocks noGrp="1"/>
          </p:cNvSpPr>
          <p:nvPr>
            <p:ph idx="1"/>
          </p:nvPr>
        </p:nvSpPr>
        <p:spPr/>
        <p:txBody>
          <a:bodyPr/>
          <a:lstStyle/>
          <a:p>
            <a:r>
              <a:rPr kumimoji="1" lang="en-US" altLang="zh-CN" dirty="0" err="1"/>
              <a:t>RocksDB</a:t>
            </a:r>
            <a:r>
              <a:rPr kumimoji="1" lang="zh-Hans" altLang="en-US" dirty="0"/>
              <a:t> </a:t>
            </a:r>
            <a:r>
              <a:rPr kumimoji="1" lang="en-US" altLang="zh-Hans" dirty="0"/>
              <a:t>is</a:t>
            </a:r>
            <a:r>
              <a:rPr kumimoji="1" lang="zh-Hans" altLang="en-US" dirty="0"/>
              <a:t> </a:t>
            </a:r>
            <a:r>
              <a:rPr kumimoji="1" lang="en-US" altLang="zh-Hans" dirty="0"/>
              <a:t>an</a:t>
            </a:r>
            <a:r>
              <a:rPr kumimoji="1" lang="zh-Hans" altLang="en-US" dirty="0"/>
              <a:t> </a:t>
            </a:r>
            <a:r>
              <a:rPr kumimoji="1" lang="en-US" altLang="zh-Hans" dirty="0"/>
              <a:t>embeddable</a:t>
            </a:r>
            <a:r>
              <a:rPr kumimoji="1" lang="zh-Hans" altLang="en-US" dirty="0"/>
              <a:t> </a:t>
            </a:r>
            <a:r>
              <a:rPr kumimoji="1" lang="en-US" altLang="zh-Hans" dirty="0"/>
              <a:t>persistent</a:t>
            </a:r>
            <a:r>
              <a:rPr kumimoji="1" lang="zh-Hans" altLang="en-US" dirty="0"/>
              <a:t> </a:t>
            </a:r>
            <a:r>
              <a:rPr kumimoji="1" lang="en-US" altLang="zh-Hans" dirty="0"/>
              <a:t>key-value</a:t>
            </a:r>
            <a:r>
              <a:rPr kumimoji="1" lang="zh-Hans" altLang="en-US" dirty="0"/>
              <a:t> </a:t>
            </a:r>
            <a:r>
              <a:rPr kumimoji="1" lang="en-US" altLang="zh-Hans" dirty="0"/>
              <a:t>store</a:t>
            </a:r>
            <a:r>
              <a:rPr kumimoji="1" lang="zh-Hans" altLang="en-US" dirty="0"/>
              <a:t> </a:t>
            </a:r>
            <a:r>
              <a:rPr kumimoji="1" lang="en-US" altLang="zh-Hans" dirty="0"/>
              <a:t>for</a:t>
            </a:r>
            <a:r>
              <a:rPr kumimoji="1" lang="zh-Hans" altLang="en-US" dirty="0"/>
              <a:t> </a:t>
            </a:r>
            <a:r>
              <a:rPr kumimoji="1" lang="en-US" altLang="zh-Hans" dirty="0"/>
              <a:t>fast</a:t>
            </a:r>
            <a:r>
              <a:rPr kumimoji="1" lang="zh-Hans" altLang="en-US" dirty="0"/>
              <a:t> </a:t>
            </a:r>
            <a:r>
              <a:rPr kumimoji="1" lang="en-US" altLang="zh-Hans" dirty="0"/>
              <a:t>storage</a:t>
            </a:r>
          </a:p>
          <a:p>
            <a:pPr lvl="1"/>
            <a:r>
              <a:rPr lang="en-US" altLang="zh-CN" dirty="0" err="1"/>
              <a:t>RocksDB</a:t>
            </a:r>
            <a:r>
              <a:rPr lang="en-US" altLang="zh-CN" dirty="0"/>
              <a:t> uses a </a:t>
            </a:r>
            <a:r>
              <a:rPr lang="en-US" altLang="zh-CN" dirty="0">
                <a:solidFill>
                  <a:srgbClr val="FF0000"/>
                </a:solidFill>
              </a:rPr>
              <a:t>log structured database engine</a:t>
            </a:r>
            <a:r>
              <a:rPr lang="en-US" altLang="zh-CN" dirty="0"/>
              <a:t>, written entirely in C++, for maximum performance. Keys and values are just arbitrarily-sized byte streams.</a:t>
            </a:r>
          </a:p>
          <a:p>
            <a:pPr lvl="1"/>
            <a:r>
              <a:rPr lang="en-US" altLang="zh-CN" dirty="0" err="1"/>
              <a:t>RocksDB</a:t>
            </a:r>
            <a:r>
              <a:rPr lang="en-US" altLang="zh-CN" dirty="0"/>
              <a:t> is developed and maintained by </a:t>
            </a:r>
            <a:r>
              <a:rPr lang="en-US" altLang="zh-CN" dirty="0">
                <a:solidFill>
                  <a:srgbClr val="FF0000"/>
                </a:solidFill>
              </a:rPr>
              <a:t>Facebook</a:t>
            </a:r>
            <a:r>
              <a:rPr lang="en-US" altLang="zh-CN" dirty="0"/>
              <a:t> Database Engineering Team. It is built on earlier work on </a:t>
            </a:r>
            <a:r>
              <a:rPr lang="en-US" altLang="zh-CN" dirty="0" err="1">
                <a:solidFill>
                  <a:srgbClr val="FF0000"/>
                </a:solidFill>
              </a:rPr>
              <a:t>LevelDB</a:t>
            </a:r>
            <a:r>
              <a:rPr lang="en-US" altLang="zh-CN" dirty="0"/>
              <a:t> by Sanjay Ghemawat (</a:t>
            </a:r>
            <a:r>
              <a:rPr lang="en-US" altLang="zh-CN" dirty="0">
                <a:hlinkClick r:id="rId2"/>
              </a:rPr>
              <a:t>sanjay@google.com</a:t>
            </a:r>
            <a:r>
              <a:rPr lang="en-US" altLang="zh-CN" dirty="0"/>
              <a:t>) and Jeff Dean (</a:t>
            </a:r>
            <a:r>
              <a:rPr lang="en-US" altLang="zh-CN" dirty="0">
                <a:hlinkClick r:id="rId3"/>
              </a:rPr>
              <a:t>jeff@google.com</a:t>
            </a:r>
            <a:r>
              <a:rPr lang="en-US" altLang="zh-CN" dirty="0"/>
              <a:t>)</a:t>
            </a:r>
          </a:p>
          <a:p>
            <a:pPr lvl="1"/>
            <a:endParaRPr kumimoji="1" lang="en-US" altLang="zh-CN" dirty="0"/>
          </a:p>
          <a:p>
            <a:pPr lvl="1"/>
            <a:r>
              <a:rPr lang="en-US" altLang="zh-CN" dirty="0">
                <a:hlinkClick r:id="rId4"/>
              </a:rPr>
              <a:t>https://rocksdb.org/ </a:t>
            </a:r>
            <a:endParaRPr lang="en-US" altLang="zh-CN" dirty="0"/>
          </a:p>
          <a:p>
            <a:pPr lvl="1"/>
            <a:r>
              <a:rPr kumimoji="1" lang="en-US" altLang="zh-CN" dirty="0">
                <a:hlinkClick r:id="rId5"/>
              </a:rPr>
              <a:t>https://rocksdb.org.cn/doc.html</a:t>
            </a:r>
            <a:r>
              <a:rPr kumimoji="1" lang="zh-Hans" altLang="en-US" dirty="0"/>
              <a:t> </a:t>
            </a:r>
            <a:endParaRPr kumimoji="1" lang="en-US" altLang="zh-Hans" dirty="0"/>
          </a:p>
          <a:p>
            <a:pPr lvl="1"/>
            <a:r>
              <a:rPr lang="en-US" altLang="zh-CN" dirty="0">
                <a:hlinkClick r:id="rId6"/>
              </a:rPr>
              <a:t>https://github.com/facebook/rocksdb/ </a:t>
            </a:r>
            <a:endParaRPr lang="en-US" altLang="zh-CN" dirty="0"/>
          </a:p>
          <a:p>
            <a:pPr lvl="1"/>
            <a:r>
              <a:rPr kumimoji="1" lang="en-US" altLang="zh-CN" dirty="0">
                <a:hlinkClick r:id="rId7"/>
              </a:rPr>
              <a:t>https://github.com/facebook/rocksdb/wiki/RocksDB-Overview</a:t>
            </a:r>
            <a:r>
              <a:rPr kumimoji="1" lang="zh-CN" altLang="en-US" dirty="0"/>
              <a:t> </a:t>
            </a:r>
          </a:p>
        </p:txBody>
      </p:sp>
      <p:sp>
        <p:nvSpPr>
          <p:cNvPr id="4" name="幻灯片编号占位符 3">
            <a:extLst>
              <a:ext uri="{FF2B5EF4-FFF2-40B4-BE49-F238E27FC236}">
                <a16:creationId xmlns:a16="http://schemas.microsoft.com/office/drawing/2014/main" id="{F5FBAC14-DC48-0946-89BE-8B3C5B103A3D}"/>
              </a:ext>
            </a:extLst>
          </p:cNvPr>
          <p:cNvSpPr>
            <a:spLocks noGrp="1"/>
          </p:cNvSpPr>
          <p:nvPr>
            <p:ph type="sldNum" sz="quarter" idx="12"/>
          </p:nvPr>
        </p:nvSpPr>
        <p:spPr/>
        <p:txBody>
          <a:bodyPr/>
          <a:lstStyle/>
          <a:p>
            <a:fld id="{CB818ED7-1FAF-4BEC-A906-EB6564C334EB}" type="slidenum">
              <a:rPr lang="zh-CN" altLang="en-US" smtClean="0"/>
              <a:pPr/>
              <a:t>11</a:t>
            </a:fld>
            <a:endParaRPr lang="zh-CN" altLang="en-US" dirty="0"/>
          </a:p>
        </p:txBody>
      </p:sp>
      <p:pic>
        <p:nvPicPr>
          <p:cNvPr id="5" name="图片 4">
            <a:extLst>
              <a:ext uri="{FF2B5EF4-FFF2-40B4-BE49-F238E27FC236}">
                <a16:creationId xmlns:a16="http://schemas.microsoft.com/office/drawing/2014/main" id="{0EF68864-FB94-8C45-A265-D41A82ECF725}"/>
              </a:ext>
            </a:extLst>
          </p:cNvPr>
          <p:cNvPicPr>
            <a:picLocks noChangeAspect="1"/>
          </p:cNvPicPr>
          <p:nvPr/>
        </p:nvPicPr>
        <p:blipFill>
          <a:blip r:embed="rId8"/>
          <a:stretch>
            <a:fillRect/>
          </a:stretch>
        </p:blipFill>
        <p:spPr>
          <a:xfrm>
            <a:off x="6246186" y="3327834"/>
            <a:ext cx="1228725" cy="371475"/>
          </a:xfrm>
          <a:prstGeom prst="rect">
            <a:avLst/>
          </a:prstGeom>
        </p:spPr>
      </p:pic>
    </p:spTree>
    <p:extLst>
      <p:ext uri="{BB962C8B-B14F-4D97-AF65-F5344CB8AC3E}">
        <p14:creationId xmlns:p14="http://schemas.microsoft.com/office/powerpoint/2010/main" val="3074593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2D658-073B-0D73-4C18-8B5D5A392EED}"/>
              </a:ext>
            </a:extLst>
          </p:cNvPr>
          <p:cNvSpPr>
            <a:spLocks noGrp="1"/>
          </p:cNvSpPr>
          <p:nvPr>
            <p:ph type="title"/>
          </p:nvPr>
        </p:nvSpPr>
        <p:spPr/>
        <p:txBody>
          <a:bodyPr/>
          <a:lstStyle/>
          <a:p>
            <a:r>
              <a:rPr kumimoji="1" lang="en-US" altLang="zh-CN" dirty="0"/>
              <a:t>High</a:t>
            </a:r>
            <a:r>
              <a:rPr kumimoji="1" lang="zh-CN" altLang="en-US" dirty="0"/>
              <a:t> </a:t>
            </a:r>
            <a:r>
              <a:rPr kumimoji="1" lang="en-US" altLang="zh-CN" dirty="0"/>
              <a:t>Level</a:t>
            </a:r>
            <a:r>
              <a:rPr kumimoji="1" lang="zh-CN" altLang="en-US" dirty="0"/>
              <a:t> </a:t>
            </a:r>
            <a:r>
              <a:rPr kumimoji="1" lang="en-US" altLang="zh-CN" dirty="0"/>
              <a:t>Architecture</a:t>
            </a:r>
            <a:endParaRPr kumimoji="1" lang="zh-CN" altLang="en-US" dirty="0"/>
          </a:p>
        </p:txBody>
      </p:sp>
      <p:sp>
        <p:nvSpPr>
          <p:cNvPr id="4" name="灯片编号占位符 3">
            <a:extLst>
              <a:ext uri="{FF2B5EF4-FFF2-40B4-BE49-F238E27FC236}">
                <a16:creationId xmlns:a16="http://schemas.microsoft.com/office/drawing/2014/main" id="{3948D56E-DAF2-886F-4765-C88FF38A0077}"/>
              </a:ext>
            </a:extLst>
          </p:cNvPr>
          <p:cNvSpPr>
            <a:spLocks noGrp="1"/>
          </p:cNvSpPr>
          <p:nvPr>
            <p:ph type="sldNum" sz="quarter" idx="12"/>
          </p:nvPr>
        </p:nvSpPr>
        <p:spPr/>
        <p:txBody>
          <a:bodyPr/>
          <a:lstStyle/>
          <a:p>
            <a:fld id="{CB818ED7-1FAF-4BEC-A906-EB6564C334EB}" type="slidenum">
              <a:rPr lang="zh-CN" altLang="en-US" smtClean="0"/>
              <a:pPr/>
              <a:t>12</a:t>
            </a:fld>
            <a:endParaRPr lang="zh-CN" altLang="en-US" dirty="0"/>
          </a:p>
        </p:txBody>
      </p:sp>
      <p:pic>
        <p:nvPicPr>
          <p:cNvPr id="10242" name="Picture 2">
            <a:extLst>
              <a:ext uri="{FF2B5EF4-FFF2-40B4-BE49-F238E27FC236}">
                <a16:creationId xmlns:a16="http://schemas.microsoft.com/office/drawing/2014/main" id="{D4B039C3-BD24-303E-503F-A5F76AAC5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664409"/>
            <a:ext cx="6817128" cy="449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05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56A8D-7BDB-CCB8-6D8A-F175BD6D77CB}"/>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3" name="内容占位符 2">
            <a:extLst>
              <a:ext uri="{FF2B5EF4-FFF2-40B4-BE49-F238E27FC236}">
                <a16:creationId xmlns:a16="http://schemas.microsoft.com/office/drawing/2014/main" id="{C8BA3A7F-6EDD-3ECA-98AE-4F28B3487B2B}"/>
              </a:ext>
            </a:extLst>
          </p:cNvPr>
          <p:cNvSpPr>
            <a:spLocks noGrp="1"/>
          </p:cNvSpPr>
          <p:nvPr>
            <p:ph idx="1"/>
          </p:nvPr>
        </p:nvSpPr>
        <p:spPr/>
        <p:txBody>
          <a:bodyPr/>
          <a:lstStyle/>
          <a:p>
            <a:r>
              <a:rPr kumimoji="1" lang="en-US" altLang="zh-CN" dirty="0" err="1"/>
              <a:t>KVRepository.java</a:t>
            </a:r>
            <a:endParaRPr kumimoji="1" lang="en-US" altLang="zh-CN" dirty="0"/>
          </a:p>
          <a:p>
            <a:pPr marL="0" indent="0">
              <a:buNone/>
            </a:pPr>
            <a:endParaRPr lang="en" altLang="zh-CN" sz="1800" dirty="0">
              <a:solidFill>
                <a:srgbClr val="0033B3"/>
              </a:solidFill>
              <a:effectLst/>
              <a:latin typeface="JetBrains Mono"/>
            </a:endParaRPr>
          </a:p>
          <a:p>
            <a:pPr marL="300038" lvl="1" indent="0">
              <a:buNone/>
            </a:pPr>
            <a:r>
              <a:rPr lang="en" altLang="zh-CN" sz="1800" dirty="0">
                <a:solidFill>
                  <a:srgbClr val="0033B3"/>
                </a:solidFill>
                <a:effectLst/>
                <a:latin typeface="JetBrains Mono"/>
              </a:rPr>
              <a:t>import </a:t>
            </a:r>
            <a:r>
              <a:rPr lang="en" altLang="zh-CN" sz="1800" dirty="0" err="1">
                <a:solidFill>
                  <a:srgbClr val="000000"/>
                </a:solidFill>
                <a:effectLst/>
                <a:latin typeface="JetBrains Mono"/>
              </a:rPr>
              <a:t>java.util.Optional</a:t>
            </a:r>
            <a:r>
              <a:rPr lang="en" altLang="zh-CN" sz="1800" dirty="0">
                <a:solidFill>
                  <a:srgbClr val="080808"/>
                </a:solidFill>
                <a:effectLst/>
                <a:latin typeface="JetBrains Mono"/>
              </a:rPr>
              <a:t>;</a:t>
            </a:r>
            <a:br>
              <a:rPr lang="en" altLang="zh-CN" sz="1800" dirty="0">
                <a:solidFill>
                  <a:srgbClr val="080808"/>
                </a:solidFill>
                <a:effectLst/>
                <a:latin typeface="JetBrains Mono"/>
              </a:rPr>
            </a:br>
            <a:br>
              <a:rPr lang="en" altLang="zh-CN" sz="1800" dirty="0">
                <a:solidFill>
                  <a:srgbClr val="080808"/>
                </a:solidFill>
                <a:effectLst/>
                <a:latin typeface="JetBrains Mono"/>
              </a:rPr>
            </a:br>
            <a:r>
              <a:rPr lang="en" altLang="zh-CN" sz="1800" dirty="0">
                <a:solidFill>
                  <a:srgbClr val="0033B3"/>
                </a:solidFill>
                <a:effectLst/>
                <a:latin typeface="JetBrains Mono"/>
              </a:rPr>
              <a:t>public interface </a:t>
            </a:r>
            <a:r>
              <a:rPr lang="en" altLang="zh-CN" sz="1800" dirty="0" err="1">
                <a:solidFill>
                  <a:srgbClr val="000000"/>
                </a:solidFill>
                <a:effectLst/>
                <a:latin typeface="JetBrains Mono"/>
              </a:rPr>
              <a:t>KVRepository</a:t>
            </a:r>
            <a:r>
              <a:rPr lang="en" altLang="zh-CN" sz="1800" dirty="0">
                <a:solidFill>
                  <a:srgbClr val="080808"/>
                </a:solidFill>
                <a:effectLst/>
                <a:latin typeface="JetBrains Mono"/>
              </a:rPr>
              <a:t>&lt;</a:t>
            </a:r>
            <a:r>
              <a:rPr lang="en" altLang="zh-CN" sz="1800" dirty="0">
                <a:solidFill>
                  <a:srgbClr val="007E8A"/>
                </a:solidFill>
                <a:effectLst/>
                <a:latin typeface="JetBrains Mono"/>
              </a:rPr>
              <a:t>K</a:t>
            </a:r>
            <a:r>
              <a:rPr lang="en" altLang="zh-CN" sz="1800" dirty="0">
                <a:solidFill>
                  <a:srgbClr val="080808"/>
                </a:solidFill>
                <a:effectLst/>
                <a:latin typeface="JetBrains Mono"/>
              </a:rPr>
              <a:t>, </a:t>
            </a:r>
            <a:r>
              <a:rPr lang="en" altLang="zh-CN" sz="1800" dirty="0">
                <a:solidFill>
                  <a:srgbClr val="007E8A"/>
                </a:solidFill>
                <a:effectLst/>
                <a:latin typeface="JetBrains Mono"/>
              </a:rPr>
              <a:t>V</a:t>
            </a:r>
            <a:r>
              <a:rPr lang="en" altLang="zh-CN" sz="1800" dirty="0">
                <a:solidFill>
                  <a:srgbClr val="080808"/>
                </a:solidFill>
                <a:effectLst/>
                <a:latin typeface="JetBrains Mono"/>
              </a:rPr>
              <a:t>&gt; {</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err="1">
                <a:solidFill>
                  <a:srgbClr val="0033B3"/>
                </a:solidFill>
                <a:effectLst/>
                <a:latin typeface="JetBrains Mono"/>
              </a:rPr>
              <a:t>boolean</a:t>
            </a:r>
            <a:r>
              <a:rPr lang="en" altLang="zh-CN" sz="1800" dirty="0">
                <a:solidFill>
                  <a:srgbClr val="0033B3"/>
                </a:solidFill>
                <a:effectLst/>
                <a:latin typeface="JetBrains Mono"/>
              </a:rPr>
              <a:t> </a:t>
            </a:r>
            <a:r>
              <a:rPr lang="en" altLang="zh-CN" sz="1800" dirty="0">
                <a:solidFill>
                  <a:srgbClr val="00627A"/>
                </a:solidFill>
                <a:effectLst/>
                <a:latin typeface="JetBrains Mono"/>
              </a:rPr>
              <a:t>save</a:t>
            </a:r>
            <a:r>
              <a:rPr lang="en" altLang="zh-CN" sz="1800" dirty="0">
                <a:solidFill>
                  <a:srgbClr val="080808"/>
                </a:solidFill>
                <a:effectLst/>
                <a:latin typeface="JetBrains Mono"/>
              </a:rPr>
              <a:t>(</a:t>
            </a:r>
            <a:r>
              <a:rPr lang="en" altLang="zh-CN" sz="1800" dirty="0">
                <a:solidFill>
                  <a:srgbClr val="007E8A"/>
                </a:solidFill>
                <a:effectLst/>
                <a:latin typeface="JetBrains Mono"/>
              </a:rPr>
              <a:t>K </a:t>
            </a:r>
            <a:r>
              <a:rPr lang="en" altLang="zh-CN" sz="1800" dirty="0">
                <a:solidFill>
                  <a:srgbClr val="080808"/>
                </a:solidFill>
                <a:effectLst/>
                <a:latin typeface="JetBrains Mono"/>
              </a:rPr>
              <a:t>key, </a:t>
            </a:r>
            <a:r>
              <a:rPr lang="en" altLang="zh-CN" sz="1800" dirty="0">
                <a:solidFill>
                  <a:srgbClr val="007E8A"/>
                </a:solidFill>
                <a:effectLst/>
                <a:latin typeface="JetBrains Mono"/>
              </a:rPr>
              <a:t>V </a:t>
            </a:r>
            <a:r>
              <a:rPr lang="en" altLang="zh-CN" sz="1800" dirty="0">
                <a:solidFill>
                  <a:srgbClr val="080808"/>
                </a:solidFill>
                <a:effectLst/>
                <a:latin typeface="JetBrains Mono"/>
              </a:rPr>
              <a:t>value);</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a:solidFill>
                  <a:srgbClr val="000000"/>
                </a:solidFill>
                <a:effectLst/>
                <a:latin typeface="JetBrains Mono"/>
              </a:rPr>
              <a:t>Optional</a:t>
            </a:r>
            <a:r>
              <a:rPr lang="en" altLang="zh-CN" sz="1800" dirty="0">
                <a:solidFill>
                  <a:srgbClr val="080808"/>
                </a:solidFill>
                <a:effectLst/>
                <a:latin typeface="JetBrains Mono"/>
              </a:rPr>
              <a:t>&lt;</a:t>
            </a:r>
            <a:r>
              <a:rPr lang="en" altLang="zh-CN" sz="1800" dirty="0">
                <a:solidFill>
                  <a:srgbClr val="007E8A"/>
                </a:solidFill>
                <a:effectLst/>
                <a:latin typeface="JetBrains Mono"/>
              </a:rPr>
              <a:t>V</a:t>
            </a:r>
            <a:r>
              <a:rPr lang="en" altLang="zh-CN" sz="1800" dirty="0">
                <a:solidFill>
                  <a:srgbClr val="080808"/>
                </a:solidFill>
                <a:effectLst/>
                <a:latin typeface="JetBrains Mono"/>
              </a:rPr>
              <a:t>&gt; </a:t>
            </a:r>
            <a:r>
              <a:rPr lang="en" altLang="zh-CN" sz="1800" dirty="0">
                <a:solidFill>
                  <a:srgbClr val="00627A"/>
                </a:solidFill>
                <a:effectLst/>
                <a:latin typeface="JetBrains Mono"/>
              </a:rPr>
              <a:t>find</a:t>
            </a:r>
            <a:r>
              <a:rPr lang="en" altLang="zh-CN" sz="1800" dirty="0">
                <a:solidFill>
                  <a:srgbClr val="080808"/>
                </a:solidFill>
                <a:effectLst/>
                <a:latin typeface="JetBrains Mono"/>
              </a:rPr>
              <a:t>(</a:t>
            </a:r>
            <a:r>
              <a:rPr lang="en" altLang="zh-CN" sz="1800" dirty="0">
                <a:solidFill>
                  <a:srgbClr val="007E8A"/>
                </a:solidFill>
                <a:effectLst/>
                <a:latin typeface="JetBrains Mono"/>
              </a:rPr>
              <a:t>K </a:t>
            </a:r>
            <a:r>
              <a:rPr lang="en" altLang="zh-CN" sz="1800" dirty="0">
                <a:solidFill>
                  <a:srgbClr val="080808"/>
                </a:solidFill>
                <a:effectLst/>
                <a:latin typeface="JetBrains Mono"/>
              </a:rPr>
              <a:t>key);</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dirty="0" err="1">
                <a:solidFill>
                  <a:srgbClr val="0033B3"/>
                </a:solidFill>
                <a:effectLst/>
                <a:latin typeface="JetBrains Mono"/>
              </a:rPr>
              <a:t>boolean</a:t>
            </a:r>
            <a:r>
              <a:rPr lang="en" altLang="zh-CN" sz="1800" dirty="0">
                <a:solidFill>
                  <a:srgbClr val="0033B3"/>
                </a:solidFill>
                <a:effectLst/>
                <a:latin typeface="JetBrains Mono"/>
              </a:rPr>
              <a:t> </a:t>
            </a:r>
            <a:r>
              <a:rPr lang="en" altLang="zh-CN" sz="1800" dirty="0">
                <a:solidFill>
                  <a:srgbClr val="00627A"/>
                </a:solidFill>
                <a:effectLst/>
                <a:latin typeface="JetBrains Mono"/>
              </a:rPr>
              <a:t>delete</a:t>
            </a:r>
            <a:r>
              <a:rPr lang="en" altLang="zh-CN" sz="1800" dirty="0">
                <a:solidFill>
                  <a:srgbClr val="080808"/>
                </a:solidFill>
                <a:effectLst/>
                <a:latin typeface="JetBrains Mono"/>
              </a:rPr>
              <a:t>(</a:t>
            </a:r>
            <a:r>
              <a:rPr lang="en" altLang="zh-CN" sz="1800" dirty="0">
                <a:solidFill>
                  <a:srgbClr val="007E8A"/>
                </a:solidFill>
                <a:effectLst/>
                <a:latin typeface="JetBrains Mono"/>
              </a:rPr>
              <a:t>K </a:t>
            </a:r>
            <a:r>
              <a:rPr lang="en" altLang="zh-CN" sz="1800" dirty="0">
                <a:solidFill>
                  <a:srgbClr val="080808"/>
                </a:solidFill>
                <a:effectLst/>
                <a:latin typeface="JetBrains Mono"/>
              </a:rPr>
              <a:t>key);</a:t>
            </a:r>
            <a:br>
              <a:rPr lang="en" altLang="zh-CN" sz="1800" dirty="0">
                <a:solidFill>
                  <a:srgbClr val="080808"/>
                </a:solidFill>
                <a:effectLst/>
                <a:latin typeface="JetBrains Mono"/>
              </a:rPr>
            </a:br>
            <a:r>
              <a:rPr lang="en" altLang="zh-CN" sz="1800" dirty="0">
                <a:solidFill>
                  <a:srgbClr val="080808"/>
                </a:solidFill>
                <a:effectLst/>
                <a:latin typeface="JetBrains Mono"/>
              </a:rPr>
              <a:t>}</a:t>
            </a:r>
          </a:p>
          <a:p>
            <a:pPr marL="0" indent="0">
              <a:buNone/>
            </a:pPr>
            <a:endParaRPr kumimoji="1" lang="zh-CN" altLang="en-US" dirty="0"/>
          </a:p>
        </p:txBody>
      </p:sp>
      <p:sp>
        <p:nvSpPr>
          <p:cNvPr id="4" name="灯片编号占位符 3">
            <a:extLst>
              <a:ext uri="{FF2B5EF4-FFF2-40B4-BE49-F238E27FC236}">
                <a16:creationId xmlns:a16="http://schemas.microsoft.com/office/drawing/2014/main" id="{C1CAB742-1EC1-8114-09EB-D23670C397D9}"/>
              </a:ext>
            </a:extLst>
          </p:cNvPr>
          <p:cNvSpPr>
            <a:spLocks noGrp="1"/>
          </p:cNvSpPr>
          <p:nvPr>
            <p:ph type="sldNum" sz="quarter" idx="12"/>
          </p:nvPr>
        </p:nvSpPr>
        <p:spPr/>
        <p:txBody>
          <a:bodyPr/>
          <a:lstStyle/>
          <a:p>
            <a:fld id="{CB818ED7-1FAF-4BEC-A906-EB6564C334EB}" type="slidenum">
              <a:rPr lang="zh-CN" altLang="en-US" smtClean="0"/>
              <a:pPr/>
              <a:t>13</a:t>
            </a:fld>
            <a:endParaRPr lang="zh-CN" altLang="en-US" dirty="0"/>
          </a:p>
        </p:txBody>
      </p:sp>
      <p:sp>
        <p:nvSpPr>
          <p:cNvPr id="5" name="内容占位符 2">
            <a:extLst>
              <a:ext uri="{FF2B5EF4-FFF2-40B4-BE49-F238E27FC236}">
                <a16:creationId xmlns:a16="http://schemas.microsoft.com/office/drawing/2014/main" id="{1A43F434-DCD5-0EC1-4AC3-5989EB0FF98F}"/>
              </a:ext>
            </a:extLst>
          </p:cNvPr>
          <p:cNvSpPr txBox="1">
            <a:spLocks/>
          </p:cNvSpPr>
          <p:nvPr/>
        </p:nvSpPr>
        <p:spPr>
          <a:xfrm>
            <a:off x="4211960" y="830067"/>
            <a:ext cx="4932040" cy="394092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kumimoji="1" lang="en-US" altLang="zh-CN" dirty="0" err="1"/>
              <a:t>RocksDBRepository.java</a:t>
            </a:r>
            <a:endParaRPr kumimoji="1" lang="en-US" altLang="zh-CN" dirty="0"/>
          </a:p>
          <a:p>
            <a:pPr marL="0" indent="0">
              <a:buFont typeface="Arial" pitchFamily="34" charset="0"/>
              <a:buNone/>
            </a:pPr>
            <a:endParaRPr lang="en" altLang="zh-CN" dirty="0">
              <a:solidFill>
                <a:srgbClr val="0033B3"/>
              </a:solidFill>
              <a:latin typeface="JetBrains Mono"/>
            </a:endParaRPr>
          </a:p>
          <a:p>
            <a:pPr marL="0" indent="0">
              <a:buFont typeface="Arial" pitchFamily="34" charset="0"/>
              <a:buNone/>
            </a:pPr>
            <a:r>
              <a:rPr lang="en" altLang="zh-CN" dirty="0">
                <a:solidFill>
                  <a:srgbClr val="9E880D"/>
                </a:solidFill>
                <a:latin typeface="JetBrains Mono"/>
              </a:rPr>
              <a:t>@Slf4j</a:t>
            </a:r>
            <a:br>
              <a:rPr lang="en" altLang="zh-CN" dirty="0">
                <a:solidFill>
                  <a:srgbClr val="9E880D"/>
                </a:solidFill>
                <a:latin typeface="JetBrains Mono"/>
              </a:rPr>
            </a:br>
            <a:r>
              <a:rPr lang="en" altLang="zh-CN" dirty="0">
                <a:solidFill>
                  <a:srgbClr val="9E880D"/>
                </a:solidFill>
                <a:latin typeface="JetBrains Mono"/>
              </a:rPr>
              <a:t>@Repository</a:t>
            </a:r>
            <a:br>
              <a:rPr lang="en" altLang="zh-CN" dirty="0">
                <a:solidFill>
                  <a:srgbClr val="9E880D"/>
                </a:solidFill>
                <a:latin typeface="JetBrains Mono"/>
              </a:rPr>
            </a:br>
            <a:r>
              <a:rPr lang="en" altLang="zh-CN" dirty="0">
                <a:solidFill>
                  <a:srgbClr val="0033B3"/>
                </a:solidFill>
                <a:latin typeface="JetBrains Mono"/>
              </a:rPr>
              <a:t>public class </a:t>
            </a:r>
            <a:r>
              <a:rPr lang="en" altLang="zh-CN" dirty="0" err="1">
                <a:solidFill>
                  <a:srgbClr val="000000"/>
                </a:solidFill>
                <a:latin typeface="JetBrains Mono"/>
              </a:rPr>
              <a:t>RocksDBRepository</a:t>
            </a:r>
            <a:r>
              <a:rPr lang="en" altLang="zh-CN" dirty="0">
                <a:solidFill>
                  <a:srgbClr val="0033B3"/>
                </a:solidFill>
                <a:latin typeface="JetBrains Mono"/>
              </a:rPr>
              <a:t> implements </a:t>
            </a:r>
          </a:p>
          <a:p>
            <a:pPr marL="0" indent="0">
              <a:buFont typeface="Arial" pitchFamily="34" charset="0"/>
              <a:buNone/>
            </a:pPr>
            <a:r>
              <a:rPr lang="en" altLang="zh-CN" dirty="0">
                <a:solidFill>
                  <a:srgbClr val="0033B3"/>
                </a:solidFill>
                <a:latin typeface="JetBrains Mono"/>
              </a:rPr>
              <a:t>               </a:t>
            </a:r>
            <a:r>
              <a:rPr lang="en" altLang="zh-CN" dirty="0" err="1">
                <a:solidFill>
                  <a:srgbClr val="000000"/>
                </a:solidFill>
                <a:latin typeface="JetBrains Mono"/>
              </a:rPr>
              <a:t>KVRepository</a:t>
            </a:r>
            <a:r>
              <a:rPr lang="en" altLang="zh-CN" dirty="0">
                <a:solidFill>
                  <a:srgbClr val="080808"/>
                </a:solidFill>
                <a:latin typeface="JetBrains Mono"/>
              </a:rPr>
              <a:t>&lt;</a:t>
            </a:r>
            <a:r>
              <a:rPr lang="en" altLang="zh-CN" dirty="0">
                <a:solidFill>
                  <a:srgbClr val="000000"/>
                </a:solidFill>
                <a:latin typeface="JetBrains Mono"/>
              </a:rPr>
              <a:t>String</a:t>
            </a:r>
            <a:r>
              <a:rPr lang="en" altLang="zh-CN" dirty="0">
                <a:solidFill>
                  <a:srgbClr val="080808"/>
                </a:solidFill>
                <a:latin typeface="JetBrains Mono"/>
              </a:rPr>
              <a:t>, </a:t>
            </a:r>
            <a:r>
              <a:rPr lang="en" altLang="zh-CN" dirty="0">
                <a:solidFill>
                  <a:srgbClr val="000000"/>
                </a:solidFill>
                <a:latin typeface="JetBrains Mono"/>
              </a:rPr>
              <a:t>Object</a:t>
            </a:r>
            <a:r>
              <a:rPr lang="en" altLang="zh-CN" dirty="0">
                <a:solidFill>
                  <a:srgbClr val="080808"/>
                </a:solidFill>
                <a:latin typeface="JetBrains Mono"/>
              </a:rPr>
              <a:t>&gt; {</a:t>
            </a:r>
            <a:br>
              <a:rPr lang="en" altLang="zh-CN" dirty="0">
                <a:solidFill>
                  <a:srgbClr val="080808"/>
                </a:solidFill>
                <a:latin typeface="JetBrains Mono"/>
              </a:rPr>
            </a:br>
            <a:r>
              <a:rPr lang="en" altLang="zh-CN" dirty="0">
                <a:solidFill>
                  <a:srgbClr val="080808"/>
                </a:solidFill>
                <a:latin typeface="JetBrains Mono"/>
              </a:rPr>
              <a:t>  </a:t>
            </a:r>
            <a:r>
              <a:rPr lang="en" altLang="zh-CN" dirty="0">
                <a:solidFill>
                  <a:srgbClr val="0033B3"/>
                </a:solidFill>
                <a:latin typeface="JetBrains Mono"/>
              </a:rPr>
              <a:t>private final static </a:t>
            </a:r>
            <a:r>
              <a:rPr lang="en" altLang="zh-CN" dirty="0">
                <a:solidFill>
                  <a:srgbClr val="000000"/>
                </a:solidFill>
                <a:latin typeface="JetBrains Mono"/>
              </a:rPr>
              <a:t>String </a:t>
            </a:r>
            <a:r>
              <a:rPr lang="en" altLang="zh-CN" i="1" dirty="0">
                <a:solidFill>
                  <a:srgbClr val="871094"/>
                </a:solidFill>
                <a:latin typeface="JetBrains Mono"/>
              </a:rPr>
              <a:t>FILE_NAME </a:t>
            </a:r>
          </a:p>
          <a:p>
            <a:pPr marL="0" indent="0">
              <a:buFont typeface="Arial" pitchFamily="34" charset="0"/>
              <a:buNone/>
            </a:pPr>
            <a:r>
              <a:rPr lang="en" altLang="zh-CN" i="1" dirty="0">
                <a:solidFill>
                  <a:srgbClr val="871094"/>
                </a:solidFill>
                <a:latin typeface="JetBrains Mono"/>
              </a:rPr>
              <a:t>                                           </a:t>
            </a:r>
            <a:r>
              <a:rPr lang="en" altLang="zh-CN" dirty="0">
                <a:solidFill>
                  <a:srgbClr val="080808"/>
                </a:solidFill>
                <a:latin typeface="JetBrains Mono"/>
              </a:rPr>
              <a:t>= </a:t>
            </a:r>
            <a:r>
              <a:rPr lang="en" altLang="zh-CN" dirty="0">
                <a:solidFill>
                  <a:srgbClr val="067D17"/>
                </a:solidFill>
                <a:latin typeface="JetBrains Mono"/>
              </a:rPr>
              <a:t>"spring-boot-</a:t>
            </a:r>
            <a:r>
              <a:rPr lang="en" altLang="zh-CN" dirty="0" err="1">
                <a:solidFill>
                  <a:srgbClr val="067D17"/>
                </a:solidFill>
                <a:latin typeface="JetBrains Mono"/>
              </a:rPr>
              <a:t>db</a:t>
            </a:r>
            <a:r>
              <a:rPr lang="en" altLang="zh-CN" dirty="0">
                <a:solidFill>
                  <a:srgbClr val="067D17"/>
                </a:solidFill>
                <a:latin typeface="JetBrains Mono"/>
              </a:rPr>
              <a:t>"</a:t>
            </a:r>
            <a:r>
              <a:rPr lang="en" altLang="zh-CN" dirty="0">
                <a:solidFill>
                  <a:srgbClr val="080808"/>
                </a:solidFill>
                <a:latin typeface="JetBrains Mono"/>
              </a:rPr>
              <a:t>;</a:t>
            </a:r>
            <a:br>
              <a:rPr lang="en" altLang="zh-CN" dirty="0">
                <a:solidFill>
                  <a:srgbClr val="080808"/>
                </a:solidFill>
                <a:latin typeface="JetBrains Mono"/>
              </a:rPr>
            </a:br>
            <a:r>
              <a:rPr lang="en" altLang="zh-CN" dirty="0">
                <a:solidFill>
                  <a:srgbClr val="080808"/>
                </a:solidFill>
                <a:latin typeface="JetBrains Mono"/>
              </a:rPr>
              <a:t>  </a:t>
            </a:r>
            <a:r>
              <a:rPr lang="en" altLang="zh-CN" dirty="0">
                <a:solidFill>
                  <a:srgbClr val="000000"/>
                </a:solidFill>
                <a:latin typeface="JetBrains Mono"/>
              </a:rPr>
              <a:t>File </a:t>
            </a:r>
            <a:r>
              <a:rPr lang="en" altLang="zh-CN" dirty="0" err="1">
                <a:solidFill>
                  <a:srgbClr val="871094"/>
                </a:solidFill>
                <a:latin typeface="JetBrains Mono"/>
              </a:rPr>
              <a:t>baseDir</a:t>
            </a:r>
            <a:r>
              <a:rPr lang="en" altLang="zh-CN" dirty="0">
                <a:solidFill>
                  <a:srgbClr val="080808"/>
                </a:solidFill>
                <a:latin typeface="JetBrains Mono"/>
              </a:rPr>
              <a:t>;</a:t>
            </a:r>
            <a:br>
              <a:rPr lang="en" altLang="zh-CN" dirty="0">
                <a:solidFill>
                  <a:srgbClr val="080808"/>
                </a:solidFill>
                <a:latin typeface="JetBrains Mono"/>
              </a:rPr>
            </a:br>
            <a:r>
              <a:rPr lang="en" altLang="zh-CN" dirty="0">
                <a:solidFill>
                  <a:srgbClr val="080808"/>
                </a:solidFill>
                <a:latin typeface="JetBrains Mono"/>
              </a:rPr>
              <a:t>  </a:t>
            </a:r>
            <a:r>
              <a:rPr lang="en" altLang="zh-CN" dirty="0" err="1">
                <a:solidFill>
                  <a:srgbClr val="000000"/>
                </a:solidFill>
                <a:latin typeface="JetBrains Mono"/>
              </a:rPr>
              <a:t>RocksDB</a:t>
            </a:r>
            <a:r>
              <a:rPr lang="en" altLang="zh-CN" dirty="0">
                <a:solidFill>
                  <a:srgbClr val="000000"/>
                </a:solidFill>
                <a:latin typeface="JetBrains Mono"/>
              </a:rPr>
              <a:t> </a:t>
            </a:r>
            <a:r>
              <a:rPr lang="en" altLang="zh-CN" dirty="0" err="1">
                <a:solidFill>
                  <a:srgbClr val="871094"/>
                </a:solidFill>
                <a:latin typeface="JetBrains Mono"/>
              </a:rPr>
              <a:t>db</a:t>
            </a:r>
            <a:r>
              <a:rPr lang="en" altLang="zh-CN" dirty="0">
                <a:solidFill>
                  <a:srgbClr val="080808"/>
                </a:solidFill>
                <a:latin typeface="JetBrains Mono"/>
              </a:rPr>
              <a:t>;</a:t>
            </a:r>
            <a:br>
              <a:rPr lang="en" altLang="zh-CN" dirty="0">
                <a:solidFill>
                  <a:srgbClr val="080808"/>
                </a:solidFill>
                <a:latin typeface="JetBrains Mono"/>
              </a:rPr>
            </a:br>
            <a:br>
              <a:rPr lang="en" altLang="zh-CN" dirty="0">
                <a:solidFill>
                  <a:srgbClr val="080808"/>
                </a:solidFill>
                <a:latin typeface="JetBrains Mono"/>
              </a:rPr>
            </a:br>
            <a:endParaRPr kumimoji="1" lang="zh-CN" altLang="en-US" dirty="0"/>
          </a:p>
        </p:txBody>
      </p:sp>
    </p:spTree>
    <p:extLst>
      <p:ext uri="{BB962C8B-B14F-4D97-AF65-F5344CB8AC3E}">
        <p14:creationId xmlns:p14="http://schemas.microsoft.com/office/powerpoint/2010/main" val="658825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56A8D-7BDB-CCB8-6D8A-F175BD6D77CB}"/>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4" name="灯片编号占位符 3">
            <a:extLst>
              <a:ext uri="{FF2B5EF4-FFF2-40B4-BE49-F238E27FC236}">
                <a16:creationId xmlns:a16="http://schemas.microsoft.com/office/drawing/2014/main" id="{C1CAB742-1EC1-8114-09EB-D23670C397D9}"/>
              </a:ext>
            </a:extLst>
          </p:cNvPr>
          <p:cNvSpPr>
            <a:spLocks noGrp="1"/>
          </p:cNvSpPr>
          <p:nvPr>
            <p:ph type="sldNum" sz="quarter" idx="12"/>
          </p:nvPr>
        </p:nvSpPr>
        <p:spPr/>
        <p:txBody>
          <a:bodyPr/>
          <a:lstStyle/>
          <a:p>
            <a:fld id="{CB818ED7-1FAF-4BEC-A906-EB6564C334EB}" type="slidenum">
              <a:rPr lang="zh-CN" altLang="en-US" smtClean="0"/>
              <a:pPr/>
              <a:t>14</a:t>
            </a:fld>
            <a:endParaRPr lang="zh-CN" altLang="en-US" dirty="0"/>
          </a:p>
        </p:txBody>
      </p:sp>
      <p:sp>
        <p:nvSpPr>
          <p:cNvPr id="5" name="内容占位符 2">
            <a:extLst>
              <a:ext uri="{FF2B5EF4-FFF2-40B4-BE49-F238E27FC236}">
                <a16:creationId xmlns:a16="http://schemas.microsoft.com/office/drawing/2014/main" id="{92DFDE47-B700-07DB-5045-07D2D0B69C64}"/>
              </a:ext>
            </a:extLst>
          </p:cNvPr>
          <p:cNvSpPr txBox="1">
            <a:spLocks/>
          </p:cNvSpPr>
          <p:nvPr/>
        </p:nvSpPr>
        <p:spPr>
          <a:xfrm>
            <a:off x="-7194" y="953085"/>
            <a:ext cx="5076056" cy="3940924"/>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 altLang="zh-CN" sz="1200" dirty="0">
                <a:solidFill>
                  <a:srgbClr val="080808"/>
                </a:solidFill>
                <a:latin typeface="JetBrains Mono"/>
              </a:rPr>
              <a:t>  </a:t>
            </a:r>
            <a:r>
              <a:rPr lang="en" altLang="zh-CN" sz="1200" dirty="0">
                <a:solidFill>
                  <a:srgbClr val="9E880D"/>
                </a:solidFill>
                <a:latin typeface="JetBrains Mono"/>
              </a:rPr>
              <a:t>@</a:t>
            </a:r>
            <a:r>
              <a:rPr lang="en" altLang="zh-CN" sz="1200" dirty="0" err="1">
                <a:solidFill>
                  <a:srgbClr val="9E880D"/>
                </a:solidFill>
                <a:latin typeface="JetBrains Mono"/>
              </a:rPr>
              <a:t>PostConstruct</a:t>
            </a:r>
            <a:r>
              <a:rPr lang="en" altLang="zh-CN" sz="1200" dirty="0">
                <a:solidFill>
                  <a:srgbClr val="9E880D"/>
                </a:solidFill>
                <a:latin typeface="JetBrains Mono"/>
              </a:rPr>
              <a:t> </a:t>
            </a:r>
            <a:r>
              <a:rPr lang="en" altLang="zh-CN" sz="1200" i="1" dirty="0">
                <a:solidFill>
                  <a:srgbClr val="8C8C8C"/>
                </a:solidFill>
                <a:latin typeface="JetBrains Mono"/>
              </a:rPr>
              <a:t>// execute after the application starts.</a:t>
            </a:r>
            <a:br>
              <a:rPr lang="en" altLang="zh-CN" sz="1200" i="1" dirty="0">
                <a:solidFill>
                  <a:srgbClr val="8C8C8C"/>
                </a:solidFill>
                <a:latin typeface="JetBrains Mono"/>
              </a:rPr>
            </a:br>
            <a:r>
              <a:rPr lang="en" altLang="zh-CN" sz="1200" i="1" dirty="0">
                <a:solidFill>
                  <a:srgbClr val="8C8C8C"/>
                </a:solidFill>
                <a:latin typeface="JetBrains Mono"/>
              </a:rPr>
              <a:t>  </a:t>
            </a:r>
            <a:r>
              <a:rPr lang="en" altLang="zh-CN" sz="1200" dirty="0">
                <a:solidFill>
                  <a:srgbClr val="0033B3"/>
                </a:solidFill>
                <a:latin typeface="JetBrains Mono"/>
              </a:rPr>
              <a:t>void </a:t>
            </a:r>
            <a:r>
              <a:rPr lang="en" altLang="zh-CN" sz="1200" dirty="0">
                <a:solidFill>
                  <a:srgbClr val="00627A"/>
                </a:solidFill>
                <a:latin typeface="JetBrains Mono"/>
              </a:rPr>
              <a:t>initialize</a:t>
            </a:r>
            <a:r>
              <a:rPr lang="en" altLang="zh-CN" sz="1200" dirty="0">
                <a:solidFill>
                  <a:srgbClr val="080808"/>
                </a:solidFill>
                <a:latin typeface="JetBrains Mono"/>
              </a:rPr>
              <a:t>() {</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000000"/>
                </a:solidFill>
                <a:latin typeface="JetBrains Mono"/>
              </a:rPr>
              <a:t>RocksDB</a:t>
            </a:r>
            <a:r>
              <a:rPr lang="en" altLang="zh-CN" sz="1200" dirty="0" err="1">
                <a:solidFill>
                  <a:srgbClr val="080808"/>
                </a:solidFill>
                <a:latin typeface="JetBrains Mono"/>
              </a:rPr>
              <a:t>.</a:t>
            </a:r>
            <a:r>
              <a:rPr lang="en" altLang="zh-CN" sz="1200" i="1" dirty="0" err="1">
                <a:solidFill>
                  <a:srgbClr val="080808"/>
                </a:solidFill>
                <a:latin typeface="JetBrains Mono"/>
              </a:rPr>
              <a:t>loadLibrary</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a:solidFill>
                  <a:srgbClr val="0033B3"/>
                </a:solidFill>
                <a:latin typeface="JetBrains Mono"/>
              </a:rPr>
              <a:t>final </a:t>
            </a:r>
            <a:r>
              <a:rPr lang="en" altLang="zh-CN" sz="1200" dirty="0">
                <a:solidFill>
                  <a:srgbClr val="000000"/>
                </a:solidFill>
                <a:latin typeface="JetBrains Mono"/>
              </a:rPr>
              <a:t>Options options </a:t>
            </a:r>
            <a:r>
              <a:rPr lang="en" altLang="zh-CN" sz="1200" dirty="0">
                <a:solidFill>
                  <a:srgbClr val="080808"/>
                </a:solidFill>
                <a:latin typeface="JetBrains Mono"/>
              </a:rPr>
              <a:t>= </a:t>
            </a:r>
            <a:r>
              <a:rPr lang="en" altLang="zh-CN" sz="1200" dirty="0">
                <a:solidFill>
                  <a:srgbClr val="0033B3"/>
                </a:solidFill>
                <a:latin typeface="JetBrains Mono"/>
              </a:rPr>
              <a:t>new </a:t>
            </a:r>
            <a:r>
              <a:rPr lang="en" altLang="zh-CN" sz="1200" dirty="0">
                <a:solidFill>
                  <a:srgbClr val="080808"/>
                </a:solidFill>
                <a:latin typeface="JetBrains Mono"/>
              </a:rPr>
              <a:t>Options();</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000000"/>
                </a:solidFill>
                <a:latin typeface="JetBrains Mono"/>
              </a:rPr>
              <a:t>options</a:t>
            </a:r>
            <a:r>
              <a:rPr lang="en" altLang="zh-CN" sz="1200" dirty="0" err="1">
                <a:solidFill>
                  <a:srgbClr val="080808"/>
                </a:solidFill>
                <a:latin typeface="JetBrains Mono"/>
              </a:rPr>
              <a:t>.setCreateIfMissing</a:t>
            </a:r>
            <a:r>
              <a:rPr lang="en" altLang="zh-CN" sz="1200" dirty="0">
                <a:solidFill>
                  <a:srgbClr val="080808"/>
                </a:solidFill>
                <a:latin typeface="JetBrains Mono"/>
              </a:rPr>
              <a:t>(</a:t>
            </a:r>
            <a:r>
              <a:rPr lang="en" altLang="zh-CN" sz="1200" dirty="0">
                <a:solidFill>
                  <a:srgbClr val="0033B3"/>
                </a:solidFill>
                <a:latin typeface="JetBrains Mono"/>
              </a:rPr>
              <a:t>true</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871094"/>
                </a:solidFill>
                <a:latin typeface="JetBrains Mono"/>
              </a:rPr>
              <a:t>baseDir</a:t>
            </a:r>
            <a:r>
              <a:rPr lang="en" altLang="zh-CN" sz="1200" dirty="0">
                <a:solidFill>
                  <a:srgbClr val="871094"/>
                </a:solidFill>
                <a:latin typeface="JetBrains Mono"/>
              </a:rPr>
              <a:t> </a:t>
            </a:r>
            <a:r>
              <a:rPr lang="en" altLang="zh-CN" sz="1200" dirty="0">
                <a:solidFill>
                  <a:srgbClr val="080808"/>
                </a:solidFill>
                <a:latin typeface="JetBrains Mono"/>
              </a:rPr>
              <a:t>= </a:t>
            </a:r>
            <a:r>
              <a:rPr lang="en" altLang="zh-CN" sz="1200" dirty="0">
                <a:solidFill>
                  <a:srgbClr val="0033B3"/>
                </a:solidFill>
                <a:latin typeface="JetBrains Mono"/>
              </a:rPr>
              <a:t>new </a:t>
            </a:r>
            <a:r>
              <a:rPr lang="en" altLang="zh-CN" sz="1200" dirty="0">
                <a:solidFill>
                  <a:srgbClr val="080808"/>
                </a:solidFill>
                <a:latin typeface="JetBrains Mono"/>
              </a:rPr>
              <a:t>File(</a:t>
            </a:r>
            <a:r>
              <a:rPr lang="en" altLang="zh-CN" sz="1200" dirty="0">
                <a:solidFill>
                  <a:srgbClr val="067D17"/>
                </a:solidFill>
                <a:latin typeface="JetBrains Mono"/>
              </a:rPr>
              <a:t>"/</a:t>
            </a:r>
            <a:r>
              <a:rPr lang="en" altLang="zh-CN" sz="1200" dirty="0" err="1">
                <a:solidFill>
                  <a:srgbClr val="067D17"/>
                </a:solidFill>
                <a:latin typeface="JetBrains Mono"/>
              </a:rPr>
              <a:t>tmp</a:t>
            </a:r>
            <a:r>
              <a:rPr lang="en" altLang="zh-CN" sz="1200" dirty="0">
                <a:solidFill>
                  <a:srgbClr val="067D17"/>
                </a:solidFill>
                <a:latin typeface="JetBrains Mono"/>
              </a:rPr>
              <a:t>/rocks"</a:t>
            </a:r>
            <a:r>
              <a:rPr lang="en" altLang="zh-CN" sz="1200" dirty="0">
                <a:solidFill>
                  <a:srgbClr val="080808"/>
                </a:solidFill>
                <a:latin typeface="JetBrains Mono"/>
              </a:rPr>
              <a:t>, </a:t>
            </a:r>
            <a:r>
              <a:rPr lang="en" altLang="zh-CN" sz="1200" i="1" dirty="0">
                <a:solidFill>
                  <a:srgbClr val="871094"/>
                </a:solidFill>
                <a:latin typeface="JetBrains Mono"/>
              </a:rPr>
              <a:t>FILE_NAME</a:t>
            </a:r>
            <a:r>
              <a:rPr lang="en" altLang="zh-CN" sz="1200" dirty="0">
                <a:solidFill>
                  <a:srgbClr val="080808"/>
                </a:solidFill>
                <a:latin typeface="JetBrains Mono"/>
              </a:rPr>
              <a:t>);</a:t>
            </a:r>
            <a:br>
              <a:rPr lang="en" altLang="zh-CN" sz="1200" dirty="0">
                <a:solidFill>
                  <a:srgbClr val="080808"/>
                </a:solidFill>
                <a:latin typeface="JetBrains Mono"/>
              </a:rPr>
            </a:b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a:solidFill>
                  <a:srgbClr val="0033B3"/>
                </a:solidFill>
                <a:latin typeface="JetBrains Mono"/>
              </a:rPr>
              <a:t>try </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000000"/>
                </a:solidFill>
                <a:latin typeface="JetBrains Mono"/>
              </a:rPr>
              <a:t>Files</a:t>
            </a:r>
            <a:r>
              <a:rPr lang="en" altLang="zh-CN" sz="1200" dirty="0" err="1">
                <a:solidFill>
                  <a:srgbClr val="080808"/>
                </a:solidFill>
                <a:latin typeface="JetBrains Mono"/>
              </a:rPr>
              <a:t>.</a:t>
            </a:r>
            <a:r>
              <a:rPr lang="en" altLang="zh-CN" sz="1200" i="1" dirty="0" err="1">
                <a:solidFill>
                  <a:srgbClr val="080808"/>
                </a:solidFill>
                <a:latin typeface="JetBrains Mono"/>
              </a:rPr>
              <a:t>createDirectories</a:t>
            </a:r>
            <a:r>
              <a:rPr lang="en" altLang="zh-CN" sz="1200" dirty="0">
                <a:solidFill>
                  <a:srgbClr val="080808"/>
                </a:solidFill>
                <a:latin typeface="JetBrains Mono"/>
              </a:rPr>
              <a:t>(</a:t>
            </a:r>
            <a:r>
              <a:rPr lang="en" altLang="zh-CN" sz="1200" dirty="0" err="1">
                <a:solidFill>
                  <a:srgbClr val="871094"/>
                </a:solidFill>
                <a:latin typeface="JetBrains Mono"/>
              </a:rPr>
              <a:t>baseDir</a:t>
            </a:r>
            <a:r>
              <a:rPr lang="en" altLang="zh-CN" sz="1200" dirty="0" err="1">
                <a:solidFill>
                  <a:srgbClr val="080808"/>
                </a:solidFill>
                <a:latin typeface="JetBrains Mono"/>
              </a:rPr>
              <a:t>.getParentFile</a:t>
            </a:r>
            <a:r>
              <a:rPr lang="en" altLang="zh-CN" sz="1200" dirty="0">
                <a:solidFill>
                  <a:srgbClr val="080808"/>
                </a:solidFill>
                <a:latin typeface="JetBrains Mono"/>
              </a:rPr>
              <a:t>().</a:t>
            </a:r>
            <a:r>
              <a:rPr lang="en" altLang="zh-CN" sz="1200" dirty="0" err="1">
                <a:solidFill>
                  <a:srgbClr val="080808"/>
                </a:solidFill>
                <a:latin typeface="JetBrains Mono"/>
              </a:rPr>
              <a:t>toPath</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000000"/>
                </a:solidFill>
                <a:latin typeface="JetBrains Mono"/>
              </a:rPr>
              <a:t>Files</a:t>
            </a:r>
            <a:r>
              <a:rPr lang="en" altLang="zh-CN" sz="1200" dirty="0" err="1">
                <a:solidFill>
                  <a:srgbClr val="080808"/>
                </a:solidFill>
                <a:latin typeface="JetBrains Mono"/>
              </a:rPr>
              <a:t>.</a:t>
            </a:r>
            <a:r>
              <a:rPr lang="en" altLang="zh-CN" sz="1200" i="1" dirty="0" err="1">
                <a:solidFill>
                  <a:srgbClr val="080808"/>
                </a:solidFill>
                <a:latin typeface="JetBrains Mono"/>
              </a:rPr>
              <a:t>createDirectories</a:t>
            </a:r>
            <a:r>
              <a:rPr lang="en" altLang="zh-CN" sz="1200" dirty="0">
                <a:solidFill>
                  <a:srgbClr val="080808"/>
                </a:solidFill>
                <a:latin typeface="JetBrains Mono"/>
              </a:rPr>
              <a:t>(</a:t>
            </a:r>
            <a:r>
              <a:rPr lang="en" altLang="zh-CN" sz="1200" dirty="0" err="1">
                <a:solidFill>
                  <a:srgbClr val="871094"/>
                </a:solidFill>
                <a:latin typeface="JetBrains Mono"/>
              </a:rPr>
              <a:t>baseDir</a:t>
            </a:r>
            <a:r>
              <a:rPr lang="en" altLang="zh-CN" sz="1200" dirty="0" err="1">
                <a:solidFill>
                  <a:srgbClr val="080808"/>
                </a:solidFill>
                <a:latin typeface="JetBrains Mono"/>
              </a:rPr>
              <a:t>.getAbsoluteFile</a:t>
            </a:r>
            <a:r>
              <a:rPr lang="en" altLang="zh-CN" sz="1200" dirty="0">
                <a:solidFill>
                  <a:srgbClr val="080808"/>
                </a:solidFill>
                <a:latin typeface="JetBrains Mono"/>
              </a:rPr>
              <a:t>().</a:t>
            </a:r>
            <a:r>
              <a:rPr lang="en" altLang="zh-CN" sz="1200" dirty="0" err="1">
                <a:solidFill>
                  <a:srgbClr val="080808"/>
                </a:solidFill>
                <a:latin typeface="JetBrains Mono"/>
              </a:rPr>
              <a:t>toPath</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871094"/>
                </a:solidFill>
                <a:latin typeface="JetBrains Mono"/>
              </a:rPr>
              <a:t>db</a:t>
            </a:r>
            <a:r>
              <a:rPr lang="en" altLang="zh-CN" sz="1200" dirty="0">
                <a:solidFill>
                  <a:srgbClr val="871094"/>
                </a:solidFill>
                <a:latin typeface="JetBrains Mono"/>
              </a:rPr>
              <a:t> </a:t>
            </a:r>
            <a:r>
              <a:rPr lang="en" altLang="zh-CN" sz="1200" dirty="0">
                <a:solidFill>
                  <a:srgbClr val="080808"/>
                </a:solidFill>
                <a:latin typeface="JetBrains Mono"/>
              </a:rPr>
              <a:t>= </a:t>
            </a:r>
            <a:r>
              <a:rPr lang="en" altLang="zh-CN" sz="1200" dirty="0" err="1">
                <a:solidFill>
                  <a:srgbClr val="000000"/>
                </a:solidFill>
                <a:latin typeface="JetBrains Mono"/>
              </a:rPr>
              <a:t>RocksDB</a:t>
            </a:r>
            <a:r>
              <a:rPr lang="en" altLang="zh-CN" sz="1200" dirty="0" err="1">
                <a:solidFill>
                  <a:srgbClr val="080808"/>
                </a:solidFill>
                <a:latin typeface="JetBrains Mono"/>
              </a:rPr>
              <a:t>.</a:t>
            </a:r>
            <a:r>
              <a:rPr lang="en" altLang="zh-CN" sz="1200" i="1" dirty="0" err="1">
                <a:solidFill>
                  <a:srgbClr val="080808"/>
                </a:solidFill>
                <a:latin typeface="JetBrains Mono"/>
              </a:rPr>
              <a:t>open</a:t>
            </a:r>
            <a:r>
              <a:rPr lang="en" altLang="zh-CN" sz="1200" dirty="0">
                <a:solidFill>
                  <a:srgbClr val="080808"/>
                </a:solidFill>
                <a:latin typeface="JetBrains Mono"/>
              </a:rPr>
              <a:t>(</a:t>
            </a:r>
            <a:r>
              <a:rPr lang="en" altLang="zh-CN" sz="1200" dirty="0">
                <a:solidFill>
                  <a:srgbClr val="000000"/>
                </a:solidFill>
                <a:latin typeface="JetBrains Mono"/>
              </a:rPr>
              <a:t>options</a:t>
            </a:r>
            <a:r>
              <a:rPr lang="en" altLang="zh-CN" sz="1200" dirty="0">
                <a:solidFill>
                  <a:srgbClr val="080808"/>
                </a:solidFill>
                <a:latin typeface="JetBrains Mono"/>
              </a:rPr>
              <a:t>, </a:t>
            </a:r>
            <a:r>
              <a:rPr lang="en" altLang="zh-CN" sz="1200" dirty="0" err="1">
                <a:solidFill>
                  <a:srgbClr val="871094"/>
                </a:solidFill>
                <a:latin typeface="JetBrains Mono"/>
              </a:rPr>
              <a:t>baseDir</a:t>
            </a:r>
            <a:r>
              <a:rPr lang="en" altLang="zh-CN" sz="1200" dirty="0" err="1">
                <a:solidFill>
                  <a:srgbClr val="080808"/>
                </a:solidFill>
                <a:latin typeface="JetBrains Mono"/>
              </a:rPr>
              <a:t>.getAbsolutePath</a:t>
            </a:r>
            <a:r>
              <a:rPr lang="en" altLang="zh-CN" sz="1200" dirty="0">
                <a:solidFill>
                  <a:srgbClr val="080808"/>
                </a:solidFill>
                <a:latin typeface="JetBrains Mono"/>
              </a:rPr>
              <a:t>());</a:t>
            </a:r>
            <a:br>
              <a:rPr lang="en" altLang="zh-CN" sz="1200" dirty="0">
                <a:solidFill>
                  <a:srgbClr val="080808"/>
                </a:solidFill>
                <a:latin typeface="JetBrains Mono"/>
              </a:rPr>
            </a:b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i="1" dirty="0" err="1">
                <a:solidFill>
                  <a:srgbClr val="871094"/>
                </a:solidFill>
                <a:latin typeface="JetBrains Mono"/>
              </a:rPr>
              <a:t>log</a:t>
            </a:r>
            <a:r>
              <a:rPr lang="en" altLang="zh-CN" sz="1200" dirty="0" err="1">
                <a:solidFill>
                  <a:srgbClr val="080808"/>
                </a:solidFill>
                <a:latin typeface="JetBrains Mono"/>
              </a:rPr>
              <a:t>.info</a:t>
            </a:r>
            <a:r>
              <a:rPr lang="en" altLang="zh-CN" sz="1200" dirty="0">
                <a:solidFill>
                  <a:srgbClr val="080808"/>
                </a:solidFill>
                <a:latin typeface="JetBrains Mono"/>
              </a:rPr>
              <a:t>(</a:t>
            </a:r>
            <a:r>
              <a:rPr lang="en" altLang="zh-CN" sz="1200" dirty="0">
                <a:solidFill>
                  <a:srgbClr val="067D17"/>
                </a:solidFill>
                <a:latin typeface="JetBrains Mono"/>
              </a:rPr>
              <a:t>"</a:t>
            </a:r>
            <a:r>
              <a:rPr lang="en" altLang="zh-CN" sz="1200" dirty="0" err="1">
                <a:solidFill>
                  <a:srgbClr val="067D17"/>
                </a:solidFill>
                <a:latin typeface="JetBrains Mono"/>
              </a:rPr>
              <a:t>RocksDB</a:t>
            </a:r>
            <a:r>
              <a:rPr lang="en" altLang="zh-CN" sz="1200" dirty="0">
                <a:solidFill>
                  <a:srgbClr val="067D17"/>
                </a:solidFill>
                <a:latin typeface="JetBrains Mono"/>
              </a:rPr>
              <a:t> initialized"</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 </a:t>
            </a:r>
            <a:r>
              <a:rPr lang="en" altLang="zh-CN" sz="1200" dirty="0">
                <a:solidFill>
                  <a:srgbClr val="0033B3"/>
                </a:solidFill>
                <a:latin typeface="JetBrains Mono"/>
              </a:rPr>
              <a:t>catch</a:t>
            </a:r>
            <a:r>
              <a:rPr lang="en" altLang="zh-CN" sz="1200" dirty="0">
                <a:solidFill>
                  <a:srgbClr val="080808"/>
                </a:solidFill>
                <a:latin typeface="JetBrains Mono"/>
              </a:rPr>
              <a:t>(</a:t>
            </a:r>
            <a:r>
              <a:rPr lang="en" altLang="zh-CN" sz="1200" dirty="0" err="1">
                <a:solidFill>
                  <a:srgbClr val="000000"/>
                </a:solidFill>
                <a:latin typeface="JetBrains Mono"/>
              </a:rPr>
              <a:t>IOException</a:t>
            </a:r>
            <a:r>
              <a:rPr lang="en" altLang="zh-CN" sz="1200" dirty="0">
                <a:solidFill>
                  <a:srgbClr val="000000"/>
                </a:solidFill>
                <a:latin typeface="JetBrains Mono"/>
              </a:rPr>
              <a:t> </a:t>
            </a:r>
            <a:r>
              <a:rPr lang="en" altLang="zh-CN" sz="1200" dirty="0">
                <a:solidFill>
                  <a:srgbClr val="080808"/>
                </a:solidFill>
                <a:latin typeface="JetBrains Mono"/>
              </a:rPr>
              <a:t>| </a:t>
            </a:r>
            <a:r>
              <a:rPr lang="en" altLang="zh-CN" sz="1200" dirty="0" err="1">
                <a:solidFill>
                  <a:srgbClr val="000000"/>
                </a:solidFill>
                <a:latin typeface="JetBrains Mono"/>
              </a:rPr>
              <a:t>RocksDBException</a:t>
            </a:r>
            <a:r>
              <a:rPr lang="en" altLang="zh-CN" sz="1200" dirty="0">
                <a:solidFill>
                  <a:srgbClr val="000000"/>
                </a:solidFill>
                <a:latin typeface="JetBrains Mono"/>
              </a:rPr>
              <a:t> </a:t>
            </a:r>
            <a:r>
              <a:rPr lang="en" altLang="zh-CN" sz="1200" dirty="0">
                <a:solidFill>
                  <a:srgbClr val="080808"/>
                </a:solidFill>
                <a:latin typeface="JetBrains Mono"/>
              </a:rPr>
              <a:t>e) {</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i="1" dirty="0" err="1">
                <a:solidFill>
                  <a:srgbClr val="871094"/>
                </a:solidFill>
                <a:latin typeface="JetBrains Mono"/>
              </a:rPr>
              <a:t>log</a:t>
            </a:r>
            <a:r>
              <a:rPr lang="en" altLang="zh-CN" sz="1200" dirty="0" err="1">
                <a:solidFill>
                  <a:srgbClr val="080808"/>
                </a:solidFill>
                <a:latin typeface="JetBrains Mono"/>
              </a:rPr>
              <a:t>.error</a:t>
            </a:r>
            <a:r>
              <a:rPr lang="en" altLang="zh-CN" sz="1200" dirty="0">
                <a:solidFill>
                  <a:srgbClr val="080808"/>
                </a:solidFill>
                <a:latin typeface="JetBrains Mono"/>
              </a:rPr>
              <a:t>(</a:t>
            </a:r>
            <a:r>
              <a:rPr lang="en" altLang="zh-CN" sz="1200" dirty="0">
                <a:solidFill>
                  <a:srgbClr val="067D17"/>
                </a:solidFill>
                <a:latin typeface="JetBrains Mono"/>
              </a:rPr>
              <a:t>"Error </a:t>
            </a:r>
            <a:r>
              <a:rPr lang="en" altLang="zh-CN" sz="1200" dirty="0" err="1">
                <a:solidFill>
                  <a:srgbClr val="067D17"/>
                </a:solidFill>
                <a:latin typeface="JetBrains Mono"/>
              </a:rPr>
              <a:t>initializng</a:t>
            </a:r>
            <a:r>
              <a:rPr lang="en" altLang="zh-CN" sz="1200" dirty="0">
                <a:solidFill>
                  <a:srgbClr val="067D17"/>
                </a:solidFill>
                <a:latin typeface="JetBrains Mono"/>
              </a:rPr>
              <a:t> </a:t>
            </a:r>
            <a:r>
              <a:rPr lang="en" altLang="zh-CN" sz="1200" dirty="0" err="1">
                <a:solidFill>
                  <a:srgbClr val="067D17"/>
                </a:solidFill>
                <a:latin typeface="JetBrains Mono"/>
              </a:rPr>
              <a:t>RocksDB</a:t>
            </a:r>
            <a:r>
              <a:rPr lang="en" altLang="zh-CN" sz="1200" dirty="0">
                <a:solidFill>
                  <a:srgbClr val="067D17"/>
                </a:solidFill>
                <a:latin typeface="JetBrains Mono"/>
              </a:rPr>
              <a:t>. Exception: '{}', message: '{}’”</a:t>
            </a:r>
            <a:r>
              <a:rPr lang="en" altLang="zh-CN" sz="1200" dirty="0">
                <a:solidFill>
                  <a:srgbClr val="080808"/>
                </a:solidFill>
                <a:latin typeface="JetBrains Mono"/>
              </a:rPr>
              <a:t>, </a:t>
            </a:r>
          </a:p>
          <a:p>
            <a:pPr marL="0" indent="0">
              <a:buNone/>
            </a:pPr>
            <a:r>
              <a:rPr lang="en" altLang="zh-CN" sz="1200" dirty="0">
                <a:solidFill>
                  <a:srgbClr val="080808"/>
                </a:solidFill>
                <a:latin typeface="JetBrains Mono"/>
              </a:rPr>
              <a:t>                      </a:t>
            </a:r>
            <a:r>
              <a:rPr lang="en" altLang="zh-CN" sz="1200" dirty="0" err="1">
                <a:solidFill>
                  <a:srgbClr val="080808"/>
                </a:solidFill>
                <a:latin typeface="JetBrains Mono"/>
              </a:rPr>
              <a:t>e.getCause</a:t>
            </a:r>
            <a:r>
              <a:rPr lang="en" altLang="zh-CN" sz="1200" dirty="0">
                <a:solidFill>
                  <a:srgbClr val="080808"/>
                </a:solidFill>
                <a:latin typeface="JetBrains Mono"/>
              </a:rPr>
              <a:t>(), </a:t>
            </a:r>
            <a:r>
              <a:rPr lang="en" altLang="zh-CN" sz="1200" dirty="0" err="1">
                <a:solidFill>
                  <a:srgbClr val="080808"/>
                </a:solidFill>
                <a:latin typeface="JetBrains Mono"/>
              </a:rPr>
              <a:t>e.getMessage</a:t>
            </a:r>
            <a:r>
              <a:rPr lang="en" altLang="zh-CN" sz="1200" dirty="0">
                <a:solidFill>
                  <a:srgbClr val="080808"/>
                </a:solidFill>
                <a:latin typeface="JetBrains Mono"/>
              </a:rPr>
              <a:t>(), e);</a:t>
            </a:r>
            <a:br>
              <a:rPr lang="en" altLang="zh-CN" sz="1200" dirty="0">
                <a:solidFill>
                  <a:srgbClr val="080808"/>
                </a:solidFill>
                <a:latin typeface="JetBrains Mono"/>
              </a:rPr>
            </a:br>
            <a:r>
              <a:rPr lang="en" altLang="zh-CN" sz="1200" dirty="0">
                <a:solidFill>
                  <a:srgbClr val="080808"/>
                </a:solidFill>
                <a:latin typeface="JetBrains Mono"/>
              </a:rPr>
              <a:t>    }</a:t>
            </a:r>
            <a:br>
              <a:rPr lang="en" altLang="zh-CN" sz="1200" dirty="0">
                <a:solidFill>
                  <a:srgbClr val="080808"/>
                </a:solidFill>
                <a:latin typeface="JetBrains Mono"/>
              </a:rPr>
            </a:br>
            <a:r>
              <a:rPr lang="en" altLang="zh-CN" sz="1200" dirty="0">
                <a:solidFill>
                  <a:srgbClr val="080808"/>
                </a:solidFill>
                <a:latin typeface="JetBrains Mono"/>
              </a:rPr>
              <a:t>  }</a:t>
            </a:r>
            <a:endParaRPr kumimoji="1" lang="zh-CN" altLang="en-US" sz="1200" dirty="0"/>
          </a:p>
        </p:txBody>
      </p:sp>
      <p:sp>
        <p:nvSpPr>
          <p:cNvPr id="9" name="内容占位符 2">
            <a:extLst>
              <a:ext uri="{FF2B5EF4-FFF2-40B4-BE49-F238E27FC236}">
                <a16:creationId xmlns:a16="http://schemas.microsoft.com/office/drawing/2014/main" id="{2335857E-5319-4AAB-8667-C4917881F25F}"/>
              </a:ext>
            </a:extLst>
          </p:cNvPr>
          <p:cNvSpPr>
            <a:spLocks noGrp="1"/>
          </p:cNvSpPr>
          <p:nvPr>
            <p:ph idx="1"/>
          </p:nvPr>
        </p:nvSpPr>
        <p:spPr>
          <a:xfrm>
            <a:off x="4570501" y="953085"/>
            <a:ext cx="4608512" cy="3940924"/>
          </a:xfrm>
        </p:spPr>
        <p:txBody>
          <a:bodyPr>
            <a:noAutofit/>
          </a:bodyPr>
          <a:lstStyle/>
          <a:p>
            <a:pPr marL="0" indent="0">
              <a:buNone/>
            </a:pPr>
            <a:r>
              <a:rPr lang="en" altLang="zh-CN" sz="1200" dirty="0">
                <a:solidFill>
                  <a:srgbClr val="9E880D"/>
                </a:solidFill>
                <a:effectLst/>
                <a:latin typeface="JetBrains Mono"/>
              </a:rPr>
              <a:t>@Override</a:t>
            </a:r>
            <a:br>
              <a:rPr lang="en" altLang="zh-CN" sz="1200" dirty="0">
                <a:solidFill>
                  <a:srgbClr val="9E880D"/>
                </a:solidFill>
                <a:effectLst/>
                <a:latin typeface="JetBrains Mono"/>
              </a:rPr>
            </a:br>
            <a:r>
              <a:rPr lang="en" altLang="zh-CN" sz="1200" dirty="0">
                <a:solidFill>
                  <a:srgbClr val="9E880D"/>
                </a:solidFill>
                <a:effectLst/>
                <a:latin typeface="JetBrains Mono"/>
              </a:rPr>
              <a:t>  </a:t>
            </a:r>
            <a:r>
              <a:rPr lang="en" altLang="zh-CN" sz="1200" dirty="0">
                <a:solidFill>
                  <a:srgbClr val="0033B3"/>
                </a:solidFill>
                <a:effectLst/>
                <a:latin typeface="JetBrains Mono"/>
              </a:rPr>
              <a:t>public synchronized </a:t>
            </a:r>
            <a:r>
              <a:rPr lang="en" altLang="zh-CN" sz="1200" dirty="0" err="1">
                <a:solidFill>
                  <a:srgbClr val="0033B3"/>
                </a:solidFill>
                <a:effectLst/>
                <a:latin typeface="JetBrains Mono"/>
              </a:rPr>
              <a:t>boolean</a:t>
            </a:r>
            <a:r>
              <a:rPr lang="en" altLang="zh-CN" sz="1200" dirty="0">
                <a:solidFill>
                  <a:srgbClr val="0033B3"/>
                </a:solidFill>
                <a:effectLst/>
                <a:latin typeface="JetBrains Mono"/>
              </a:rPr>
              <a:t> </a:t>
            </a:r>
            <a:r>
              <a:rPr lang="en" altLang="zh-CN" sz="1200" dirty="0">
                <a:solidFill>
                  <a:srgbClr val="00627A"/>
                </a:solidFill>
                <a:effectLst/>
                <a:latin typeface="JetBrains Mono"/>
              </a:rPr>
              <a:t>save</a:t>
            </a:r>
            <a:r>
              <a:rPr lang="en" altLang="zh-CN" sz="1200" dirty="0">
                <a:solidFill>
                  <a:srgbClr val="080808"/>
                </a:solidFill>
                <a:effectLst/>
                <a:latin typeface="JetBrains Mono"/>
              </a:rPr>
              <a:t>(</a:t>
            </a:r>
            <a:r>
              <a:rPr lang="en" altLang="zh-CN" sz="1200" dirty="0">
                <a:solidFill>
                  <a:srgbClr val="000000"/>
                </a:solidFill>
                <a:effectLst/>
                <a:latin typeface="JetBrains Mono"/>
              </a:rPr>
              <a:t>String </a:t>
            </a:r>
            <a:r>
              <a:rPr lang="en" altLang="zh-CN" sz="1200" dirty="0">
                <a:solidFill>
                  <a:srgbClr val="080808"/>
                </a:solidFill>
                <a:effectLst/>
                <a:latin typeface="JetBrains Mono"/>
              </a:rPr>
              <a:t>key, </a:t>
            </a:r>
            <a:r>
              <a:rPr lang="en" altLang="zh-CN" sz="1200" dirty="0">
                <a:solidFill>
                  <a:srgbClr val="000000"/>
                </a:solidFill>
                <a:effectLst/>
                <a:latin typeface="JetBrains Mono"/>
              </a:rPr>
              <a:t>Object </a:t>
            </a:r>
            <a:r>
              <a:rPr lang="en" altLang="zh-CN" sz="1200" dirty="0">
                <a:solidFill>
                  <a:srgbClr val="080808"/>
                </a:solidFill>
                <a:effectLst/>
                <a:latin typeface="JetBrains Mono"/>
              </a:rPr>
              <a:t>value)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err="1">
                <a:solidFill>
                  <a:srgbClr val="871094"/>
                </a:solidFill>
                <a:effectLst/>
                <a:latin typeface="JetBrains Mono"/>
              </a:rPr>
              <a:t>log</a:t>
            </a:r>
            <a:r>
              <a:rPr lang="en" altLang="zh-CN" sz="1200" dirty="0" err="1">
                <a:solidFill>
                  <a:srgbClr val="080808"/>
                </a:solidFill>
                <a:effectLst/>
                <a:latin typeface="JetBrains Mono"/>
              </a:rPr>
              <a:t>.info</a:t>
            </a:r>
            <a:r>
              <a:rPr lang="en" altLang="zh-CN" sz="1200" dirty="0">
                <a:solidFill>
                  <a:srgbClr val="080808"/>
                </a:solidFill>
                <a:effectLst/>
                <a:latin typeface="JetBrains Mono"/>
              </a:rPr>
              <a:t>(</a:t>
            </a:r>
            <a:r>
              <a:rPr lang="en" altLang="zh-CN" sz="1200" dirty="0">
                <a:solidFill>
                  <a:srgbClr val="067D17"/>
                </a:solidFill>
                <a:effectLst/>
                <a:latin typeface="JetBrains Mono"/>
              </a:rPr>
              <a:t>"saving value '{}' with key '{}'"</a:t>
            </a:r>
            <a:r>
              <a:rPr lang="en" altLang="zh-CN" sz="1200" dirty="0">
                <a:solidFill>
                  <a:srgbClr val="080808"/>
                </a:solidFill>
                <a:effectLst/>
                <a:latin typeface="JetBrains Mono"/>
              </a:rPr>
              <a:t>, value, key);</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try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871094"/>
                </a:solidFill>
                <a:effectLst/>
                <a:latin typeface="JetBrains Mono"/>
              </a:rPr>
              <a:t>db</a:t>
            </a:r>
            <a:r>
              <a:rPr lang="en" altLang="zh-CN" sz="1200" dirty="0" err="1">
                <a:solidFill>
                  <a:srgbClr val="080808"/>
                </a:solidFill>
                <a:effectLst/>
                <a:latin typeface="JetBrains Mono"/>
              </a:rPr>
              <a:t>.put</a:t>
            </a:r>
            <a:r>
              <a:rPr lang="en" altLang="zh-CN" sz="1200" dirty="0">
                <a:solidFill>
                  <a:srgbClr val="080808"/>
                </a:solidFill>
                <a:effectLst/>
                <a:latin typeface="JetBrains Mono"/>
              </a:rPr>
              <a:t>(</a:t>
            </a:r>
            <a:r>
              <a:rPr lang="en" altLang="zh-CN" sz="1200" dirty="0" err="1">
                <a:solidFill>
                  <a:srgbClr val="080808"/>
                </a:solidFill>
                <a:effectLst/>
                <a:latin typeface="JetBrains Mono"/>
              </a:rPr>
              <a:t>key.getBytes</a:t>
            </a:r>
            <a:r>
              <a:rPr lang="en" altLang="zh-CN" sz="1200" dirty="0">
                <a:solidFill>
                  <a:srgbClr val="080808"/>
                </a:solidFill>
                <a:effectLst/>
                <a:latin typeface="JetBrains Mono"/>
              </a:rPr>
              <a:t>(), </a:t>
            </a:r>
            <a:r>
              <a:rPr lang="en" altLang="zh-CN" sz="1200" dirty="0" err="1">
                <a:solidFill>
                  <a:srgbClr val="000000"/>
                </a:solidFill>
                <a:effectLst/>
                <a:latin typeface="JetBrains Mono"/>
              </a:rPr>
              <a:t>SerializationUtils</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serialize</a:t>
            </a:r>
            <a:r>
              <a:rPr lang="en" altLang="zh-CN" sz="1200" dirty="0">
                <a:solidFill>
                  <a:srgbClr val="080808"/>
                </a:solidFill>
                <a:effectLst/>
                <a:latin typeface="JetBrains Mono"/>
              </a:rPr>
              <a:t>(value));</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a:solidFill>
                  <a:srgbClr val="0033B3"/>
                </a:solidFill>
                <a:effectLst/>
                <a:latin typeface="JetBrains Mono"/>
              </a:rPr>
              <a:t>catch </a:t>
            </a:r>
            <a:r>
              <a:rPr lang="en" altLang="zh-CN" sz="1200" dirty="0">
                <a:solidFill>
                  <a:srgbClr val="080808"/>
                </a:solidFill>
                <a:effectLst/>
                <a:latin typeface="JetBrains Mono"/>
              </a:rPr>
              <a:t>(</a:t>
            </a:r>
            <a:r>
              <a:rPr lang="en" altLang="zh-CN" sz="1200" dirty="0" err="1">
                <a:solidFill>
                  <a:srgbClr val="000000"/>
                </a:solidFill>
                <a:effectLst/>
                <a:latin typeface="JetBrains Mono"/>
              </a:rPr>
              <a:t>RocksDBException</a:t>
            </a:r>
            <a:r>
              <a:rPr lang="en" altLang="zh-CN" sz="1200" dirty="0">
                <a:solidFill>
                  <a:srgbClr val="000000"/>
                </a:solidFill>
                <a:effectLst/>
                <a:latin typeface="JetBrains Mono"/>
              </a:rPr>
              <a:t> </a:t>
            </a:r>
            <a:r>
              <a:rPr lang="en" altLang="zh-CN" sz="1200" dirty="0">
                <a:solidFill>
                  <a:srgbClr val="080808"/>
                </a:solidFill>
                <a:effectLst/>
                <a:latin typeface="JetBrains Mono"/>
              </a:rPr>
              <a:t>e)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err="1">
                <a:solidFill>
                  <a:srgbClr val="871094"/>
                </a:solidFill>
                <a:effectLst/>
                <a:latin typeface="JetBrains Mono"/>
              </a:rPr>
              <a:t>log</a:t>
            </a:r>
            <a:r>
              <a:rPr lang="en" altLang="zh-CN" sz="1200" dirty="0" err="1">
                <a:solidFill>
                  <a:srgbClr val="080808"/>
                </a:solidFill>
                <a:effectLst/>
                <a:latin typeface="JetBrains Mono"/>
              </a:rPr>
              <a:t>.error</a:t>
            </a:r>
            <a:r>
              <a:rPr lang="en" altLang="zh-CN" sz="1200" dirty="0">
                <a:solidFill>
                  <a:srgbClr val="080808"/>
                </a:solidFill>
                <a:effectLst/>
                <a:latin typeface="JetBrains Mono"/>
              </a:rPr>
              <a:t>(</a:t>
            </a:r>
            <a:r>
              <a:rPr lang="en" altLang="zh-CN" sz="1200" dirty="0">
                <a:solidFill>
                  <a:srgbClr val="067D17"/>
                </a:solidFill>
                <a:effectLst/>
                <a:latin typeface="JetBrains Mono"/>
              </a:rPr>
              <a:t>"Error saving entry. Cause: '{}', message: '{}'"</a:t>
            </a:r>
            <a:r>
              <a:rPr lang="en" altLang="zh-CN" sz="1200" dirty="0">
                <a:solidFill>
                  <a:srgbClr val="080808"/>
                </a:solidFill>
                <a:effectLst/>
                <a:latin typeface="JetBrains Mono"/>
              </a:rPr>
              <a:t>, </a:t>
            </a:r>
            <a:r>
              <a:rPr lang="en" altLang="zh-CN" sz="1200" dirty="0" err="1">
                <a:solidFill>
                  <a:srgbClr val="080808"/>
                </a:solidFill>
                <a:effectLst/>
                <a:latin typeface="JetBrains Mono"/>
              </a:rPr>
              <a:t>e.getCause</a:t>
            </a:r>
            <a:r>
              <a:rPr lang="en" altLang="zh-CN" sz="1200" dirty="0">
                <a:solidFill>
                  <a:srgbClr val="080808"/>
                </a:solidFill>
                <a:effectLst/>
                <a:latin typeface="JetBrains Mono"/>
              </a:rPr>
              <a:t>(), </a:t>
            </a:r>
            <a:r>
              <a:rPr lang="en" altLang="zh-CN" sz="1200" dirty="0" err="1">
                <a:solidFill>
                  <a:srgbClr val="080808"/>
                </a:solidFill>
                <a:effectLst/>
                <a:latin typeface="JetBrains Mono"/>
              </a:rPr>
              <a:t>e.getMessage</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false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true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endParaRPr kumimoji="1" lang="zh-CN" altLang="en-US" sz="1200" dirty="0"/>
          </a:p>
        </p:txBody>
      </p:sp>
    </p:spTree>
    <p:extLst>
      <p:ext uri="{BB962C8B-B14F-4D97-AF65-F5344CB8AC3E}">
        <p14:creationId xmlns:p14="http://schemas.microsoft.com/office/powerpoint/2010/main" val="3348518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56A8D-7BDB-CCB8-6D8A-F175BD6D77CB}"/>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3" name="内容占位符 2">
            <a:extLst>
              <a:ext uri="{FF2B5EF4-FFF2-40B4-BE49-F238E27FC236}">
                <a16:creationId xmlns:a16="http://schemas.microsoft.com/office/drawing/2014/main" id="{C8BA3A7F-6EDD-3ECA-98AE-4F28B3487B2B}"/>
              </a:ext>
            </a:extLst>
          </p:cNvPr>
          <p:cNvSpPr>
            <a:spLocks noGrp="1"/>
          </p:cNvSpPr>
          <p:nvPr>
            <p:ph idx="1"/>
          </p:nvPr>
        </p:nvSpPr>
        <p:spPr>
          <a:xfrm>
            <a:off x="251520" y="712243"/>
            <a:ext cx="4320480" cy="3940924"/>
          </a:xfrm>
        </p:spPr>
        <p:txBody>
          <a:bodyPr>
            <a:noAutofit/>
          </a:bodyPr>
          <a:lstStyle/>
          <a:p>
            <a:pPr marL="0" indent="0">
              <a:buNone/>
            </a:pPr>
            <a:r>
              <a:rPr lang="en" altLang="zh-CN" sz="1200" dirty="0">
                <a:solidFill>
                  <a:srgbClr val="080808"/>
                </a:solidFill>
                <a:effectLst/>
                <a:latin typeface="JetBrains Mono"/>
              </a:rPr>
              <a:t> </a:t>
            </a:r>
            <a:r>
              <a:rPr lang="en" altLang="zh-CN" sz="1200" dirty="0">
                <a:solidFill>
                  <a:srgbClr val="9E880D"/>
                </a:solidFill>
                <a:effectLst/>
                <a:latin typeface="JetBrains Mono"/>
              </a:rPr>
              <a:t>@Override</a:t>
            </a:r>
            <a:br>
              <a:rPr lang="en" altLang="zh-CN" sz="1200" dirty="0">
                <a:solidFill>
                  <a:srgbClr val="9E880D"/>
                </a:solidFill>
                <a:effectLst/>
                <a:latin typeface="JetBrains Mono"/>
              </a:rPr>
            </a:br>
            <a:r>
              <a:rPr lang="en" altLang="zh-CN" sz="1200" dirty="0">
                <a:solidFill>
                  <a:srgbClr val="9E880D"/>
                </a:solidFill>
                <a:effectLst/>
                <a:latin typeface="JetBrains Mono"/>
              </a:rPr>
              <a:t>  </a:t>
            </a:r>
            <a:r>
              <a:rPr lang="en" altLang="zh-CN" sz="1200" dirty="0">
                <a:solidFill>
                  <a:srgbClr val="0033B3"/>
                </a:solidFill>
                <a:effectLst/>
                <a:latin typeface="JetBrains Mono"/>
              </a:rPr>
              <a:t>public synchronized </a:t>
            </a:r>
            <a:r>
              <a:rPr lang="en" altLang="zh-CN" sz="1200" dirty="0">
                <a:solidFill>
                  <a:srgbClr val="000000"/>
                </a:solidFill>
                <a:effectLst/>
                <a:latin typeface="JetBrains Mono"/>
              </a:rPr>
              <a:t>Optional</a:t>
            </a:r>
            <a:r>
              <a:rPr lang="en" altLang="zh-CN" sz="1200" dirty="0">
                <a:solidFill>
                  <a:srgbClr val="080808"/>
                </a:solidFill>
                <a:effectLst/>
                <a:latin typeface="JetBrains Mono"/>
              </a:rPr>
              <a:t>&lt;</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a:t>
            </a:r>
            <a:r>
              <a:rPr lang="en" altLang="zh-CN" sz="1200" dirty="0">
                <a:solidFill>
                  <a:srgbClr val="00627A"/>
                </a:solidFill>
                <a:effectLst/>
                <a:latin typeface="JetBrains Mono"/>
              </a:rPr>
              <a:t>find</a:t>
            </a:r>
            <a:r>
              <a:rPr lang="en" altLang="zh-CN" sz="1200" dirty="0">
                <a:solidFill>
                  <a:srgbClr val="080808"/>
                </a:solidFill>
                <a:effectLst/>
                <a:latin typeface="JetBrains Mono"/>
              </a:rPr>
              <a:t>(</a:t>
            </a:r>
            <a:r>
              <a:rPr lang="en" altLang="zh-CN" sz="1200" dirty="0">
                <a:solidFill>
                  <a:srgbClr val="000000"/>
                </a:solidFill>
                <a:effectLst/>
                <a:latin typeface="JetBrains Mono"/>
              </a:rPr>
              <a:t>String </a:t>
            </a:r>
            <a:r>
              <a:rPr lang="en" altLang="zh-CN" sz="1200" dirty="0">
                <a:solidFill>
                  <a:srgbClr val="080808"/>
                </a:solidFill>
                <a:effectLst/>
                <a:latin typeface="JetBrains Mono"/>
              </a:rPr>
              <a:t>key)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0000"/>
                </a:solidFill>
                <a:effectLst/>
                <a:latin typeface="JetBrains Mono"/>
              </a:rPr>
              <a:t>Object value </a:t>
            </a:r>
            <a:r>
              <a:rPr lang="en" altLang="zh-CN" sz="1200" dirty="0">
                <a:solidFill>
                  <a:srgbClr val="080808"/>
                </a:solidFill>
                <a:effectLst/>
                <a:latin typeface="JetBrains Mono"/>
              </a:rPr>
              <a:t>= </a:t>
            </a:r>
            <a:r>
              <a:rPr lang="en" altLang="zh-CN" sz="1200" dirty="0">
                <a:solidFill>
                  <a:srgbClr val="0033B3"/>
                </a:solidFill>
                <a:effectLst/>
                <a:latin typeface="JetBrains Mono"/>
              </a:rPr>
              <a:t>null</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try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byte</a:t>
            </a:r>
            <a:r>
              <a:rPr lang="en" altLang="zh-CN" sz="1200" dirty="0">
                <a:solidFill>
                  <a:srgbClr val="080808"/>
                </a:solidFill>
                <a:effectLst/>
                <a:latin typeface="JetBrains Mono"/>
              </a:rPr>
              <a:t>[] </a:t>
            </a:r>
            <a:r>
              <a:rPr lang="en" altLang="zh-CN" sz="1200" dirty="0">
                <a:solidFill>
                  <a:srgbClr val="000000"/>
                </a:solidFill>
                <a:effectLst/>
                <a:latin typeface="JetBrains Mono"/>
              </a:rPr>
              <a:t>bytes </a:t>
            </a:r>
            <a:r>
              <a:rPr lang="en" altLang="zh-CN" sz="1200" dirty="0">
                <a:solidFill>
                  <a:srgbClr val="080808"/>
                </a:solidFill>
                <a:effectLst/>
                <a:latin typeface="JetBrains Mono"/>
              </a:rPr>
              <a:t>= </a:t>
            </a:r>
            <a:r>
              <a:rPr lang="en" altLang="zh-CN" sz="1200" dirty="0" err="1">
                <a:solidFill>
                  <a:srgbClr val="871094"/>
                </a:solidFill>
                <a:effectLst/>
                <a:latin typeface="JetBrains Mono"/>
              </a:rPr>
              <a:t>db</a:t>
            </a:r>
            <a:r>
              <a:rPr lang="en" altLang="zh-CN" sz="1200" dirty="0" err="1">
                <a:solidFill>
                  <a:srgbClr val="080808"/>
                </a:solidFill>
                <a:effectLst/>
                <a:latin typeface="JetBrains Mono"/>
              </a:rPr>
              <a:t>.get</a:t>
            </a:r>
            <a:r>
              <a:rPr lang="en" altLang="zh-CN" sz="1200" dirty="0">
                <a:solidFill>
                  <a:srgbClr val="080808"/>
                </a:solidFill>
                <a:effectLst/>
                <a:latin typeface="JetBrains Mono"/>
              </a:rPr>
              <a:t>(</a:t>
            </a:r>
            <a:r>
              <a:rPr lang="en" altLang="zh-CN" sz="1200" dirty="0" err="1">
                <a:solidFill>
                  <a:srgbClr val="080808"/>
                </a:solidFill>
                <a:effectLst/>
                <a:latin typeface="JetBrains Mono"/>
              </a:rPr>
              <a:t>key.getBytes</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if </a:t>
            </a:r>
            <a:r>
              <a:rPr lang="en" altLang="zh-CN" sz="1200" dirty="0">
                <a:solidFill>
                  <a:srgbClr val="080808"/>
                </a:solidFill>
                <a:effectLst/>
                <a:latin typeface="JetBrains Mono"/>
              </a:rPr>
              <a:t>(</a:t>
            </a:r>
            <a:r>
              <a:rPr lang="en" altLang="zh-CN" sz="1200" dirty="0">
                <a:solidFill>
                  <a:srgbClr val="000000"/>
                </a:solidFill>
                <a:effectLst/>
                <a:latin typeface="JetBrains Mono"/>
              </a:rPr>
              <a:t>bytes </a:t>
            </a:r>
            <a:r>
              <a:rPr lang="en" altLang="zh-CN" sz="1200" dirty="0">
                <a:solidFill>
                  <a:srgbClr val="080808"/>
                </a:solidFill>
                <a:effectLst/>
                <a:latin typeface="JetBrains Mono"/>
              </a:rPr>
              <a:t>!= </a:t>
            </a:r>
            <a:r>
              <a:rPr lang="en" altLang="zh-CN" sz="1200" dirty="0">
                <a:solidFill>
                  <a:srgbClr val="0033B3"/>
                </a:solidFill>
                <a:effectLst/>
                <a:latin typeface="JetBrains Mono"/>
              </a:rPr>
              <a:t>null</a:t>
            </a:r>
            <a:r>
              <a:rPr lang="en" altLang="zh-CN" sz="1200" dirty="0">
                <a:solidFill>
                  <a:srgbClr val="080808"/>
                </a:solidFill>
                <a:effectLst/>
                <a:latin typeface="JetBrains Mono"/>
              </a:rPr>
              <a:t>) </a:t>
            </a:r>
            <a:r>
              <a:rPr lang="en" altLang="zh-CN" sz="1200" dirty="0">
                <a:solidFill>
                  <a:srgbClr val="000000"/>
                </a:solidFill>
                <a:effectLst/>
                <a:latin typeface="JetBrains Mono"/>
              </a:rPr>
              <a:t>value </a:t>
            </a:r>
            <a:r>
              <a:rPr lang="en" altLang="zh-CN" sz="1200" dirty="0">
                <a:solidFill>
                  <a:srgbClr val="080808"/>
                </a:solidFill>
                <a:effectLst/>
                <a:latin typeface="JetBrains Mono"/>
              </a:rPr>
              <a:t>= </a:t>
            </a:r>
            <a:r>
              <a:rPr lang="en" altLang="zh-CN" sz="1200" dirty="0" err="1">
                <a:solidFill>
                  <a:srgbClr val="000000"/>
                </a:solidFill>
                <a:effectLst/>
                <a:latin typeface="JetBrains Mono"/>
              </a:rPr>
              <a:t>SerializationUtils</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deserialize</a:t>
            </a:r>
            <a:r>
              <a:rPr lang="en" altLang="zh-CN" sz="1200" dirty="0">
                <a:solidFill>
                  <a:srgbClr val="080808"/>
                </a:solidFill>
                <a:effectLst/>
                <a:latin typeface="JetBrains Mono"/>
              </a:rPr>
              <a:t>(</a:t>
            </a:r>
            <a:r>
              <a:rPr lang="en" altLang="zh-CN" sz="1200" dirty="0">
                <a:solidFill>
                  <a:srgbClr val="000000"/>
                </a:solidFill>
                <a:effectLst/>
                <a:latin typeface="JetBrains Mono"/>
              </a:rPr>
              <a:t>bytes</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a:solidFill>
                  <a:srgbClr val="0033B3"/>
                </a:solidFill>
                <a:effectLst/>
                <a:latin typeface="JetBrains Mono"/>
              </a:rPr>
              <a:t>catch </a:t>
            </a:r>
            <a:r>
              <a:rPr lang="en" altLang="zh-CN" sz="1200" dirty="0">
                <a:solidFill>
                  <a:srgbClr val="080808"/>
                </a:solidFill>
                <a:effectLst/>
                <a:latin typeface="JetBrains Mono"/>
              </a:rPr>
              <a:t>(</a:t>
            </a:r>
            <a:r>
              <a:rPr lang="en" altLang="zh-CN" sz="1200" dirty="0" err="1">
                <a:solidFill>
                  <a:srgbClr val="000000"/>
                </a:solidFill>
                <a:effectLst/>
                <a:latin typeface="JetBrains Mono"/>
              </a:rPr>
              <a:t>RocksDBException</a:t>
            </a:r>
            <a:r>
              <a:rPr lang="en" altLang="zh-CN" sz="1200" dirty="0">
                <a:solidFill>
                  <a:srgbClr val="000000"/>
                </a:solidFill>
                <a:effectLst/>
                <a:latin typeface="JetBrains Mono"/>
              </a:rPr>
              <a:t> </a:t>
            </a:r>
            <a:r>
              <a:rPr lang="en" altLang="zh-CN" sz="1200" dirty="0">
                <a:solidFill>
                  <a:srgbClr val="080808"/>
                </a:solidFill>
                <a:effectLst/>
                <a:latin typeface="JetBrains Mono"/>
              </a:rPr>
              <a:t>e)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err="1">
                <a:solidFill>
                  <a:srgbClr val="871094"/>
                </a:solidFill>
                <a:effectLst/>
                <a:latin typeface="JetBrains Mono"/>
              </a:rPr>
              <a:t>log</a:t>
            </a:r>
            <a:r>
              <a:rPr lang="en" altLang="zh-CN" sz="1200" dirty="0" err="1">
                <a:solidFill>
                  <a:srgbClr val="080808"/>
                </a:solidFill>
                <a:effectLst/>
                <a:latin typeface="JetBrains Mono"/>
              </a:rPr>
              <a:t>.error</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67D17"/>
                </a:solidFill>
                <a:effectLst/>
                <a:latin typeface="JetBrains Mono"/>
              </a:rPr>
              <a:t>"Error retrieving the entry with key: {}, cause: {}, message: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key,</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080808"/>
                </a:solidFill>
                <a:effectLst/>
                <a:latin typeface="JetBrains Mono"/>
              </a:rPr>
              <a:t>e.getCause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080808"/>
                </a:solidFill>
                <a:effectLst/>
                <a:latin typeface="JetBrains Mono"/>
              </a:rPr>
              <a:t>e.getMessage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err="1">
                <a:solidFill>
                  <a:srgbClr val="871094"/>
                </a:solidFill>
                <a:effectLst/>
                <a:latin typeface="JetBrains Mono"/>
              </a:rPr>
              <a:t>log</a:t>
            </a:r>
            <a:r>
              <a:rPr lang="en" altLang="zh-CN" sz="1200" dirty="0" err="1">
                <a:solidFill>
                  <a:srgbClr val="080808"/>
                </a:solidFill>
                <a:effectLst/>
                <a:latin typeface="JetBrains Mono"/>
              </a:rPr>
              <a:t>.info</a:t>
            </a:r>
            <a:r>
              <a:rPr lang="en" altLang="zh-CN" sz="1200" dirty="0">
                <a:solidFill>
                  <a:srgbClr val="080808"/>
                </a:solidFill>
                <a:effectLst/>
                <a:latin typeface="JetBrains Mono"/>
              </a:rPr>
              <a:t>(</a:t>
            </a:r>
            <a:r>
              <a:rPr lang="en" altLang="zh-CN" sz="1200" dirty="0">
                <a:solidFill>
                  <a:srgbClr val="067D17"/>
                </a:solidFill>
                <a:effectLst/>
                <a:latin typeface="JetBrains Mono"/>
              </a:rPr>
              <a:t>"finding key '{}' returns '{}'"</a:t>
            </a:r>
            <a:r>
              <a:rPr lang="en" altLang="zh-CN" sz="1200" dirty="0">
                <a:solidFill>
                  <a:srgbClr val="080808"/>
                </a:solidFill>
                <a:effectLst/>
                <a:latin typeface="JetBrains Mono"/>
              </a:rPr>
              <a:t>, key, </a:t>
            </a:r>
            <a:r>
              <a:rPr lang="en" altLang="zh-CN" sz="1200" dirty="0">
                <a:solidFill>
                  <a:srgbClr val="000000"/>
                </a:solidFill>
                <a:effectLst/>
                <a:latin typeface="JetBrains Mono"/>
              </a:rPr>
              <a:t>value</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a:t>
            </a:r>
            <a:r>
              <a:rPr lang="en" altLang="zh-CN" sz="1200" dirty="0">
                <a:solidFill>
                  <a:srgbClr val="000000"/>
                </a:solidFill>
                <a:effectLst/>
                <a:latin typeface="JetBrains Mono"/>
              </a:rPr>
              <a:t>value </a:t>
            </a:r>
            <a:r>
              <a:rPr lang="en" altLang="zh-CN" sz="1200" dirty="0">
                <a:solidFill>
                  <a:srgbClr val="080808"/>
                </a:solidFill>
                <a:effectLst/>
                <a:latin typeface="JetBrains Mono"/>
              </a:rPr>
              <a:t>!= </a:t>
            </a:r>
            <a:r>
              <a:rPr lang="en" altLang="zh-CN" sz="1200" dirty="0">
                <a:solidFill>
                  <a:srgbClr val="0033B3"/>
                </a:solidFill>
                <a:effectLst/>
                <a:latin typeface="JetBrains Mono"/>
              </a:rPr>
              <a:t>null </a:t>
            </a:r>
            <a:r>
              <a:rPr lang="en" altLang="zh-CN" sz="1200" dirty="0">
                <a:solidFill>
                  <a:srgbClr val="080808"/>
                </a:solidFill>
                <a:effectLst/>
                <a:latin typeface="JetBrains Mono"/>
              </a:rPr>
              <a:t>? </a:t>
            </a:r>
            <a:r>
              <a:rPr lang="en" altLang="zh-CN" sz="1200" dirty="0" err="1">
                <a:solidFill>
                  <a:srgbClr val="000000"/>
                </a:solidFill>
                <a:effectLst/>
                <a:latin typeface="JetBrains Mono"/>
              </a:rPr>
              <a:t>Optional</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of</a:t>
            </a:r>
            <a:r>
              <a:rPr lang="en" altLang="zh-CN" sz="1200" dirty="0">
                <a:solidFill>
                  <a:srgbClr val="080808"/>
                </a:solidFill>
                <a:effectLst/>
                <a:latin typeface="JetBrains Mono"/>
              </a:rPr>
              <a:t>(</a:t>
            </a:r>
            <a:r>
              <a:rPr lang="en" altLang="zh-CN" sz="1200" dirty="0">
                <a:solidFill>
                  <a:srgbClr val="000000"/>
                </a:solidFill>
                <a:effectLst/>
                <a:latin typeface="JetBrains Mono"/>
              </a:rPr>
              <a:t>value</a:t>
            </a:r>
            <a:r>
              <a:rPr lang="en" altLang="zh-CN" sz="1200" dirty="0">
                <a:solidFill>
                  <a:srgbClr val="080808"/>
                </a:solidFill>
                <a:effectLst/>
                <a:latin typeface="JetBrains Mono"/>
              </a:rPr>
              <a:t>) : </a:t>
            </a:r>
            <a:r>
              <a:rPr lang="en" altLang="zh-CN" sz="1200" dirty="0" err="1">
                <a:solidFill>
                  <a:srgbClr val="000000"/>
                </a:solidFill>
                <a:effectLst/>
                <a:latin typeface="JetBrains Mono"/>
              </a:rPr>
              <a:t>Optional</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empty</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endParaRPr lang="en" altLang="zh-CN" sz="1200" dirty="0">
              <a:solidFill>
                <a:srgbClr val="080808"/>
              </a:solidFill>
              <a:effectLst/>
              <a:latin typeface="JetBrains Mono"/>
            </a:endParaRPr>
          </a:p>
          <a:p>
            <a:pPr marL="0" indent="0">
              <a:buNone/>
            </a:pPr>
            <a:endParaRPr kumimoji="1" lang="zh-CN" altLang="en-US" sz="1200" dirty="0"/>
          </a:p>
        </p:txBody>
      </p:sp>
      <p:sp>
        <p:nvSpPr>
          <p:cNvPr id="4" name="灯片编号占位符 3">
            <a:extLst>
              <a:ext uri="{FF2B5EF4-FFF2-40B4-BE49-F238E27FC236}">
                <a16:creationId xmlns:a16="http://schemas.microsoft.com/office/drawing/2014/main" id="{C1CAB742-1EC1-8114-09EB-D23670C397D9}"/>
              </a:ext>
            </a:extLst>
          </p:cNvPr>
          <p:cNvSpPr>
            <a:spLocks noGrp="1"/>
          </p:cNvSpPr>
          <p:nvPr>
            <p:ph type="sldNum" sz="quarter" idx="12"/>
          </p:nvPr>
        </p:nvSpPr>
        <p:spPr/>
        <p:txBody>
          <a:bodyPr/>
          <a:lstStyle/>
          <a:p>
            <a:fld id="{CB818ED7-1FAF-4BEC-A906-EB6564C334EB}" type="slidenum">
              <a:rPr lang="zh-CN" altLang="en-US" smtClean="0"/>
              <a:pPr/>
              <a:t>15</a:t>
            </a:fld>
            <a:endParaRPr lang="zh-CN" altLang="en-US" dirty="0"/>
          </a:p>
        </p:txBody>
      </p:sp>
      <p:sp>
        <p:nvSpPr>
          <p:cNvPr id="5" name="内容占位符 2">
            <a:extLst>
              <a:ext uri="{FF2B5EF4-FFF2-40B4-BE49-F238E27FC236}">
                <a16:creationId xmlns:a16="http://schemas.microsoft.com/office/drawing/2014/main" id="{9873D4EC-8153-BEA5-114E-1AFE781365BD}"/>
              </a:ext>
            </a:extLst>
          </p:cNvPr>
          <p:cNvSpPr txBox="1">
            <a:spLocks/>
          </p:cNvSpPr>
          <p:nvPr/>
        </p:nvSpPr>
        <p:spPr>
          <a:xfrm>
            <a:off x="4440356" y="712243"/>
            <a:ext cx="4968552" cy="394092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 altLang="zh-CN" sz="1200" dirty="0">
                <a:solidFill>
                  <a:srgbClr val="080808"/>
                </a:solidFill>
                <a:latin typeface="JetBrains Mono"/>
              </a:rPr>
              <a:t>  </a:t>
            </a:r>
            <a:r>
              <a:rPr lang="en" altLang="zh-CN" sz="1200" dirty="0">
                <a:solidFill>
                  <a:srgbClr val="9E880D"/>
                </a:solidFill>
                <a:latin typeface="JetBrains Mono"/>
              </a:rPr>
              <a:t>@Override</a:t>
            </a:r>
            <a:br>
              <a:rPr lang="en" altLang="zh-CN" sz="1200" dirty="0">
                <a:solidFill>
                  <a:srgbClr val="9E880D"/>
                </a:solidFill>
                <a:latin typeface="JetBrains Mono"/>
              </a:rPr>
            </a:br>
            <a:r>
              <a:rPr lang="en" altLang="zh-CN" sz="1200" dirty="0">
                <a:solidFill>
                  <a:srgbClr val="9E880D"/>
                </a:solidFill>
                <a:latin typeface="JetBrains Mono"/>
              </a:rPr>
              <a:t>  </a:t>
            </a:r>
            <a:r>
              <a:rPr lang="en" altLang="zh-CN" sz="1200" dirty="0">
                <a:solidFill>
                  <a:srgbClr val="0033B3"/>
                </a:solidFill>
                <a:latin typeface="JetBrains Mono"/>
              </a:rPr>
              <a:t>public synchronized </a:t>
            </a:r>
            <a:r>
              <a:rPr lang="en" altLang="zh-CN" sz="1200" dirty="0" err="1">
                <a:solidFill>
                  <a:srgbClr val="0033B3"/>
                </a:solidFill>
                <a:latin typeface="JetBrains Mono"/>
              </a:rPr>
              <a:t>boolean</a:t>
            </a:r>
            <a:r>
              <a:rPr lang="en" altLang="zh-CN" sz="1200" dirty="0">
                <a:solidFill>
                  <a:srgbClr val="0033B3"/>
                </a:solidFill>
                <a:latin typeface="JetBrains Mono"/>
              </a:rPr>
              <a:t> </a:t>
            </a:r>
            <a:r>
              <a:rPr lang="en" altLang="zh-CN" sz="1200" dirty="0">
                <a:solidFill>
                  <a:srgbClr val="00627A"/>
                </a:solidFill>
                <a:latin typeface="JetBrains Mono"/>
              </a:rPr>
              <a:t>delete</a:t>
            </a:r>
            <a:r>
              <a:rPr lang="en" altLang="zh-CN" sz="1200" dirty="0">
                <a:solidFill>
                  <a:srgbClr val="080808"/>
                </a:solidFill>
                <a:latin typeface="JetBrains Mono"/>
              </a:rPr>
              <a:t>(</a:t>
            </a:r>
            <a:r>
              <a:rPr lang="en" altLang="zh-CN" sz="1200" dirty="0">
                <a:solidFill>
                  <a:srgbClr val="000000"/>
                </a:solidFill>
                <a:latin typeface="JetBrains Mono"/>
              </a:rPr>
              <a:t>String </a:t>
            </a:r>
            <a:r>
              <a:rPr lang="en" altLang="zh-CN" sz="1200" dirty="0">
                <a:solidFill>
                  <a:srgbClr val="080808"/>
                </a:solidFill>
                <a:latin typeface="JetBrains Mono"/>
              </a:rPr>
              <a:t>key) {</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i="1" dirty="0" err="1">
                <a:solidFill>
                  <a:srgbClr val="871094"/>
                </a:solidFill>
                <a:latin typeface="JetBrains Mono"/>
              </a:rPr>
              <a:t>log</a:t>
            </a:r>
            <a:r>
              <a:rPr lang="en" altLang="zh-CN" sz="1200" dirty="0" err="1">
                <a:solidFill>
                  <a:srgbClr val="080808"/>
                </a:solidFill>
                <a:latin typeface="JetBrains Mono"/>
              </a:rPr>
              <a:t>.info</a:t>
            </a:r>
            <a:r>
              <a:rPr lang="en" altLang="zh-CN" sz="1200" dirty="0">
                <a:solidFill>
                  <a:srgbClr val="080808"/>
                </a:solidFill>
                <a:latin typeface="JetBrains Mono"/>
              </a:rPr>
              <a:t>(</a:t>
            </a:r>
            <a:r>
              <a:rPr lang="en" altLang="zh-CN" sz="1200" dirty="0">
                <a:solidFill>
                  <a:srgbClr val="067D17"/>
                </a:solidFill>
                <a:latin typeface="JetBrains Mono"/>
              </a:rPr>
              <a:t>"deleting key '{}'"</a:t>
            </a:r>
            <a:r>
              <a:rPr lang="en" altLang="zh-CN" sz="1200" dirty="0">
                <a:solidFill>
                  <a:srgbClr val="080808"/>
                </a:solidFill>
                <a:latin typeface="JetBrains Mono"/>
              </a:rPr>
              <a:t>, key);</a:t>
            </a:r>
            <a:br>
              <a:rPr lang="en" altLang="zh-CN" sz="1200" dirty="0">
                <a:solidFill>
                  <a:srgbClr val="080808"/>
                </a:solidFill>
                <a:latin typeface="JetBrains Mono"/>
              </a:rPr>
            </a:b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a:solidFill>
                  <a:srgbClr val="0033B3"/>
                </a:solidFill>
                <a:latin typeface="JetBrains Mono"/>
              </a:rPr>
              <a:t>try </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err="1">
                <a:solidFill>
                  <a:srgbClr val="871094"/>
                </a:solidFill>
                <a:latin typeface="JetBrains Mono"/>
              </a:rPr>
              <a:t>db</a:t>
            </a:r>
            <a:r>
              <a:rPr lang="en" altLang="zh-CN" sz="1200" dirty="0" err="1">
                <a:solidFill>
                  <a:srgbClr val="080808"/>
                </a:solidFill>
                <a:latin typeface="JetBrains Mono"/>
              </a:rPr>
              <a:t>.delete</a:t>
            </a:r>
            <a:r>
              <a:rPr lang="en" altLang="zh-CN" sz="1200" dirty="0">
                <a:solidFill>
                  <a:srgbClr val="080808"/>
                </a:solidFill>
                <a:latin typeface="JetBrains Mono"/>
              </a:rPr>
              <a:t>(</a:t>
            </a:r>
            <a:r>
              <a:rPr lang="en" altLang="zh-CN" sz="1200" dirty="0" err="1">
                <a:solidFill>
                  <a:srgbClr val="080808"/>
                </a:solidFill>
                <a:latin typeface="JetBrains Mono"/>
              </a:rPr>
              <a:t>key.getBytes</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 </a:t>
            </a:r>
            <a:r>
              <a:rPr lang="en" altLang="zh-CN" sz="1200" dirty="0">
                <a:solidFill>
                  <a:srgbClr val="0033B3"/>
                </a:solidFill>
                <a:latin typeface="JetBrains Mono"/>
              </a:rPr>
              <a:t>catch </a:t>
            </a:r>
            <a:r>
              <a:rPr lang="en" altLang="zh-CN" sz="1200" dirty="0">
                <a:solidFill>
                  <a:srgbClr val="080808"/>
                </a:solidFill>
                <a:latin typeface="JetBrains Mono"/>
              </a:rPr>
              <a:t>(</a:t>
            </a:r>
            <a:r>
              <a:rPr lang="en" altLang="zh-CN" sz="1200" dirty="0" err="1">
                <a:solidFill>
                  <a:srgbClr val="000000"/>
                </a:solidFill>
                <a:latin typeface="JetBrains Mono"/>
              </a:rPr>
              <a:t>RocksDBException</a:t>
            </a:r>
            <a:r>
              <a:rPr lang="en" altLang="zh-CN" sz="1200" dirty="0">
                <a:solidFill>
                  <a:srgbClr val="000000"/>
                </a:solidFill>
                <a:latin typeface="JetBrains Mono"/>
              </a:rPr>
              <a:t> </a:t>
            </a:r>
            <a:r>
              <a:rPr lang="en" altLang="zh-CN" sz="1200" dirty="0">
                <a:solidFill>
                  <a:srgbClr val="080808"/>
                </a:solidFill>
                <a:latin typeface="JetBrains Mono"/>
              </a:rPr>
              <a:t>e) {</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i="1" dirty="0" err="1">
                <a:solidFill>
                  <a:srgbClr val="871094"/>
                </a:solidFill>
                <a:latin typeface="JetBrains Mono"/>
              </a:rPr>
              <a:t>log</a:t>
            </a:r>
            <a:r>
              <a:rPr lang="en" altLang="zh-CN" sz="1200" dirty="0" err="1">
                <a:solidFill>
                  <a:srgbClr val="080808"/>
                </a:solidFill>
                <a:latin typeface="JetBrains Mono"/>
              </a:rPr>
              <a:t>.error</a:t>
            </a:r>
            <a:r>
              <a:rPr lang="en" altLang="zh-CN" sz="1200" dirty="0">
                <a:solidFill>
                  <a:srgbClr val="080808"/>
                </a:solidFill>
                <a:latin typeface="JetBrains Mono"/>
              </a:rPr>
              <a:t>(</a:t>
            </a:r>
            <a:r>
              <a:rPr lang="en" altLang="zh-CN" sz="1200" dirty="0">
                <a:solidFill>
                  <a:srgbClr val="067D17"/>
                </a:solidFill>
                <a:latin typeface="JetBrains Mono"/>
              </a:rPr>
              <a:t>"Error deleting entry, cause: '{}', message: '{}’”</a:t>
            </a:r>
            <a:r>
              <a:rPr lang="en" altLang="zh-CN" sz="1200" dirty="0">
                <a:solidFill>
                  <a:srgbClr val="080808"/>
                </a:solidFill>
                <a:latin typeface="JetBrains Mono"/>
              </a:rPr>
              <a:t>,</a:t>
            </a:r>
          </a:p>
          <a:p>
            <a:pPr marL="0" indent="0">
              <a:buNone/>
            </a:pPr>
            <a:r>
              <a:rPr lang="en" altLang="zh-CN" sz="1200" dirty="0">
                <a:solidFill>
                  <a:srgbClr val="080808"/>
                </a:solidFill>
                <a:latin typeface="JetBrains Mono"/>
              </a:rPr>
              <a:t>                </a:t>
            </a:r>
            <a:r>
              <a:rPr lang="en" altLang="zh-CN" sz="1200" dirty="0" err="1">
                <a:solidFill>
                  <a:srgbClr val="080808"/>
                </a:solidFill>
                <a:latin typeface="JetBrains Mono"/>
              </a:rPr>
              <a:t>e.getCause</a:t>
            </a:r>
            <a:r>
              <a:rPr lang="en" altLang="zh-CN" sz="1200" dirty="0">
                <a:solidFill>
                  <a:srgbClr val="080808"/>
                </a:solidFill>
                <a:latin typeface="JetBrains Mono"/>
              </a:rPr>
              <a:t>(), </a:t>
            </a:r>
            <a:r>
              <a:rPr lang="en" altLang="zh-CN" sz="1200" dirty="0" err="1">
                <a:solidFill>
                  <a:srgbClr val="080808"/>
                </a:solidFill>
                <a:latin typeface="JetBrains Mono"/>
              </a:rPr>
              <a:t>e.getMessage</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a:solidFill>
                  <a:srgbClr val="0033B3"/>
                </a:solidFill>
                <a:latin typeface="JetBrains Mono"/>
              </a:rPr>
              <a:t>return false</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br>
              <a:rPr lang="en" altLang="zh-CN" sz="1200" dirty="0">
                <a:solidFill>
                  <a:srgbClr val="080808"/>
                </a:solidFill>
                <a:latin typeface="JetBrains Mono"/>
              </a:rPr>
            </a:br>
            <a:br>
              <a:rPr lang="en" altLang="zh-CN" sz="1200" dirty="0">
                <a:solidFill>
                  <a:srgbClr val="080808"/>
                </a:solidFill>
                <a:latin typeface="JetBrains Mono"/>
              </a:rPr>
            </a:br>
            <a:r>
              <a:rPr lang="en" altLang="zh-CN" sz="1200" dirty="0">
                <a:solidFill>
                  <a:srgbClr val="080808"/>
                </a:solidFill>
                <a:latin typeface="JetBrains Mono"/>
              </a:rPr>
              <a:t>    </a:t>
            </a:r>
            <a:r>
              <a:rPr lang="en" altLang="zh-CN" sz="1200" dirty="0">
                <a:solidFill>
                  <a:srgbClr val="0033B3"/>
                </a:solidFill>
                <a:latin typeface="JetBrains Mono"/>
              </a:rPr>
              <a:t>return true</a:t>
            </a:r>
            <a:r>
              <a:rPr lang="en" altLang="zh-CN" sz="1200" dirty="0">
                <a:solidFill>
                  <a:srgbClr val="080808"/>
                </a:solidFill>
                <a:latin typeface="JetBrains Mono"/>
              </a:rPr>
              <a:t>;</a:t>
            </a:r>
            <a:br>
              <a:rPr lang="en" altLang="zh-CN" sz="1200" dirty="0">
                <a:solidFill>
                  <a:srgbClr val="080808"/>
                </a:solidFill>
                <a:latin typeface="JetBrains Mono"/>
              </a:rPr>
            </a:br>
            <a:r>
              <a:rPr lang="en" altLang="zh-CN" sz="1200" dirty="0">
                <a:solidFill>
                  <a:srgbClr val="080808"/>
                </a:solidFill>
                <a:latin typeface="JetBrains Mono"/>
              </a:rPr>
              <a:t>  }</a:t>
            </a:r>
            <a:br>
              <a:rPr lang="en" altLang="zh-CN" sz="1200" dirty="0">
                <a:solidFill>
                  <a:srgbClr val="080808"/>
                </a:solidFill>
                <a:latin typeface="JetBrains Mono"/>
              </a:rPr>
            </a:br>
            <a:r>
              <a:rPr lang="en" altLang="zh-CN" sz="1200" dirty="0">
                <a:solidFill>
                  <a:srgbClr val="080808"/>
                </a:solidFill>
                <a:latin typeface="JetBrains Mono"/>
              </a:rPr>
              <a:t>}</a:t>
            </a:r>
            <a:br>
              <a:rPr lang="en" altLang="zh-CN" sz="1200" dirty="0">
                <a:solidFill>
                  <a:srgbClr val="080808"/>
                </a:solidFill>
                <a:latin typeface="JetBrains Mono"/>
              </a:rPr>
            </a:br>
            <a:endParaRPr lang="en" altLang="zh-CN" sz="1200" dirty="0">
              <a:solidFill>
                <a:srgbClr val="080808"/>
              </a:solidFill>
              <a:latin typeface="JetBrains Mono"/>
            </a:endParaRPr>
          </a:p>
          <a:p>
            <a:pPr marL="0" indent="0">
              <a:buFont typeface="Arial" pitchFamily="34" charset="0"/>
              <a:buNone/>
            </a:pPr>
            <a:endParaRPr kumimoji="1" lang="zh-CN" altLang="en-US" sz="1200" dirty="0"/>
          </a:p>
        </p:txBody>
      </p:sp>
    </p:spTree>
    <p:extLst>
      <p:ext uri="{BB962C8B-B14F-4D97-AF65-F5344CB8AC3E}">
        <p14:creationId xmlns:p14="http://schemas.microsoft.com/office/powerpoint/2010/main" val="375634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80A4B-D79C-2273-D8E7-9CDA10B06188}"/>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3" name="内容占位符 2">
            <a:extLst>
              <a:ext uri="{FF2B5EF4-FFF2-40B4-BE49-F238E27FC236}">
                <a16:creationId xmlns:a16="http://schemas.microsoft.com/office/drawing/2014/main" id="{48734EAA-3007-B73C-847A-88BBC9086239}"/>
              </a:ext>
            </a:extLst>
          </p:cNvPr>
          <p:cNvSpPr>
            <a:spLocks noGrp="1"/>
          </p:cNvSpPr>
          <p:nvPr>
            <p:ph idx="1"/>
          </p:nvPr>
        </p:nvSpPr>
        <p:spPr>
          <a:xfrm>
            <a:off x="107504" y="845072"/>
            <a:ext cx="8784976" cy="4298427"/>
          </a:xfrm>
        </p:spPr>
        <p:txBody>
          <a:bodyPr>
            <a:noAutofit/>
          </a:bodyPr>
          <a:lstStyle/>
          <a:p>
            <a:r>
              <a:rPr kumimoji="1" lang="en-US" altLang="zh-CN" dirty="0" err="1"/>
              <a:t>Api.java</a:t>
            </a:r>
            <a:endParaRPr kumimoji="1" lang="en-US" altLang="zh-CN" dirty="0"/>
          </a:p>
          <a:p>
            <a:pPr marL="0" indent="0">
              <a:buNone/>
            </a:pPr>
            <a:br>
              <a:rPr lang="en" altLang="zh-CN" sz="1200" dirty="0">
                <a:solidFill>
                  <a:srgbClr val="080808"/>
                </a:solidFill>
                <a:effectLst/>
                <a:latin typeface="JetBrains Mono"/>
              </a:rPr>
            </a:br>
            <a:r>
              <a:rPr lang="en" altLang="zh-CN" sz="1200" dirty="0">
                <a:solidFill>
                  <a:srgbClr val="9E880D"/>
                </a:solidFill>
                <a:effectLst/>
                <a:latin typeface="JetBrains Mono"/>
              </a:rPr>
              <a:t>@Slf4j</a:t>
            </a:r>
            <a:br>
              <a:rPr lang="en" altLang="zh-CN" sz="1200" dirty="0">
                <a:solidFill>
                  <a:srgbClr val="9E880D"/>
                </a:solidFill>
                <a:effectLst/>
                <a:latin typeface="JetBrains Mono"/>
              </a:rPr>
            </a:br>
            <a:r>
              <a:rPr lang="en" altLang="zh-CN" sz="1200" dirty="0">
                <a:solidFill>
                  <a:srgbClr val="9E880D"/>
                </a:solidFill>
                <a:effectLst/>
                <a:latin typeface="JetBrains Mono"/>
              </a:rPr>
              <a:t>@</a:t>
            </a:r>
            <a:r>
              <a:rPr lang="en" altLang="zh-CN" sz="1200" dirty="0" err="1">
                <a:solidFill>
                  <a:srgbClr val="9E880D"/>
                </a:solidFill>
                <a:effectLst/>
                <a:latin typeface="JetBrains Mono"/>
              </a:rPr>
              <a:t>RestController</a:t>
            </a:r>
            <a:br>
              <a:rPr lang="en" altLang="zh-CN" sz="1200" dirty="0">
                <a:solidFill>
                  <a:srgbClr val="9E880D"/>
                </a:solidFill>
                <a:effectLst/>
                <a:latin typeface="JetBrains Mono"/>
              </a:rPr>
            </a:br>
            <a:r>
              <a:rPr lang="en" altLang="zh-CN" sz="1200" dirty="0">
                <a:solidFill>
                  <a:srgbClr val="9E880D"/>
                </a:solidFill>
                <a:effectLst/>
                <a:latin typeface="JetBrains Mono"/>
              </a:rPr>
              <a:t>@</a:t>
            </a:r>
            <a:r>
              <a:rPr lang="en" altLang="zh-CN" sz="1200" dirty="0" err="1">
                <a:solidFill>
                  <a:srgbClr val="9E880D"/>
                </a:solidFill>
                <a:effectLst/>
                <a:latin typeface="JetBrains Mono"/>
              </a:rPr>
              <a:t>RequestMapping</a:t>
            </a:r>
            <a:r>
              <a:rPr lang="en" altLang="zh-CN" sz="1200" dirty="0">
                <a:solidFill>
                  <a:srgbClr val="080808"/>
                </a:solidFill>
                <a:effectLst/>
                <a:latin typeface="JetBrains Mono"/>
              </a:rPr>
              <a:t>(</a:t>
            </a:r>
            <a:r>
              <a:rPr lang="en" altLang="zh-CN" sz="1200" dirty="0">
                <a:solidFill>
                  <a:srgbClr val="067D17"/>
                </a:solidFill>
                <a:effectLst/>
                <a:latin typeface="JetBrains Mono"/>
              </a:rPr>
              <a:t>"/</a:t>
            </a:r>
            <a:r>
              <a:rPr lang="en" altLang="zh-CN" sz="1200" dirty="0" err="1">
                <a:solidFill>
                  <a:srgbClr val="067D17"/>
                </a:solidFill>
                <a:effectLst/>
                <a:latin typeface="JetBrains Mono"/>
              </a:rPr>
              <a:t>api</a:t>
            </a:r>
            <a:r>
              <a:rPr lang="en" altLang="zh-CN" sz="1200" dirty="0">
                <a:solidFill>
                  <a:srgbClr val="067D17"/>
                </a:solidFill>
                <a:effectLst/>
                <a:latin typeface="JetBrains Mono"/>
              </a:rPr>
              <a:t>"</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033B3"/>
                </a:solidFill>
                <a:effectLst/>
                <a:latin typeface="JetBrains Mono"/>
              </a:rPr>
              <a:t>public class </a:t>
            </a:r>
            <a:r>
              <a:rPr lang="en" altLang="zh-CN" sz="1200" dirty="0" err="1">
                <a:solidFill>
                  <a:srgbClr val="000000"/>
                </a:solidFill>
                <a:effectLst/>
                <a:latin typeface="JetBrains Mono"/>
              </a:rPr>
              <a:t>Api</a:t>
            </a:r>
            <a:r>
              <a:rPr lang="en" altLang="zh-CN" sz="1200" dirty="0">
                <a:solidFill>
                  <a:srgbClr val="000000"/>
                </a:solidFill>
                <a:effectLst/>
                <a:latin typeface="JetBrains Mono"/>
              </a:rPr>
              <a:t>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private final </a:t>
            </a:r>
            <a:r>
              <a:rPr lang="en" altLang="zh-CN" sz="1200" dirty="0" err="1">
                <a:solidFill>
                  <a:srgbClr val="000000"/>
                </a:solidFill>
                <a:effectLst/>
                <a:latin typeface="JetBrains Mono"/>
              </a:rPr>
              <a:t>KVRepository</a:t>
            </a:r>
            <a:r>
              <a:rPr lang="en" altLang="zh-CN" sz="1200" dirty="0">
                <a:solidFill>
                  <a:srgbClr val="080808"/>
                </a:solidFill>
                <a:effectLst/>
                <a:latin typeface="JetBrains Mono"/>
              </a:rPr>
              <a:t>&lt;</a:t>
            </a:r>
            <a:r>
              <a:rPr lang="en" altLang="zh-CN" sz="1200" dirty="0">
                <a:solidFill>
                  <a:srgbClr val="000000"/>
                </a:solidFill>
                <a:effectLst/>
                <a:latin typeface="JetBrains Mono"/>
              </a:rPr>
              <a:t>String</a:t>
            </a:r>
            <a:r>
              <a:rPr lang="en" altLang="zh-CN" sz="1200" dirty="0">
                <a:solidFill>
                  <a:srgbClr val="080808"/>
                </a:solidFill>
                <a:effectLst/>
                <a:latin typeface="JetBrains Mono"/>
              </a:rPr>
              <a:t>, </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a:t>
            </a:r>
            <a:r>
              <a:rPr lang="en" altLang="zh-CN" sz="1200" dirty="0">
                <a:solidFill>
                  <a:srgbClr val="871094"/>
                </a:solidFill>
                <a:effectLst/>
                <a:latin typeface="JetBrains Mono"/>
              </a:rPr>
              <a:t>repository</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public </a:t>
            </a:r>
            <a:r>
              <a:rPr lang="en" altLang="zh-CN" sz="1200" dirty="0" err="1">
                <a:solidFill>
                  <a:srgbClr val="00627A"/>
                </a:solidFill>
                <a:effectLst/>
                <a:latin typeface="JetBrains Mono"/>
              </a:rPr>
              <a:t>Api</a:t>
            </a:r>
            <a:r>
              <a:rPr lang="en" altLang="zh-CN" sz="1200" dirty="0">
                <a:solidFill>
                  <a:srgbClr val="080808"/>
                </a:solidFill>
                <a:effectLst/>
                <a:latin typeface="JetBrains Mono"/>
              </a:rPr>
              <a:t>(</a:t>
            </a:r>
            <a:r>
              <a:rPr lang="en" altLang="zh-CN" sz="1200" dirty="0" err="1">
                <a:solidFill>
                  <a:srgbClr val="000000"/>
                </a:solidFill>
                <a:effectLst/>
                <a:latin typeface="JetBrains Mono"/>
              </a:rPr>
              <a:t>KVRepository</a:t>
            </a:r>
            <a:r>
              <a:rPr lang="en" altLang="zh-CN" sz="1200" dirty="0">
                <a:solidFill>
                  <a:srgbClr val="080808"/>
                </a:solidFill>
                <a:effectLst/>
                <a:latin typeface="JetBrains Mono"/>
              </a:rPr>
              <a:t>&lt;</a:t>
            </a:r>
            <a:r>
              <a:rPr lang="en" altLang="zh-CN" sz="1200" dirty="0">
                <a:solidFill>
                  <a:srgbClr val="000000"/>
                </a:solidFill>
                <a:effectLst/>
                <a:latin typeface="JetBrains Mono"/>
              </a:rPr>
              <a:t>String</a:t>
            </a:r>
            <a:r>
              <a:rPr lang="en" altLang="zh-CN" sz="1200" dirty="0">
                <a:solidFill>
                  <a:srgbClr val="080808"/>
                </a:solidFill>
                <a:effectLst/>
                <a:latin typeface="JetBrains Mono"/>
              </a:rPr>
              <a:t>, </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repository)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0033B3"/>
                </a:solidFill>
                <a:effectLst/>
                <a:latin typeface="JetBrains Mono"/>
              </a:rPr>
              <a:t>this</a:t>
            </a:r>
            <a:r>
              <a:rPr lang="en" altLang="zh-CN" sz="1200" dirty="0" err="1">
                <a:solidFill>
                  <a:srgbClr val="080808"/>
                </a:solidFill>
                <a:effectLst/>
                <a:latin typeface="JetBrains Mono"/>
              </a:rPr>
              <a:t>.</a:t>
            </a:r>
            <a:r>
              <a:rPr lang="en" altLang="zh-CN" sz="1200" dirty="0" err="1">
                <a:solidFill>
                  <a:srgbClr val="871094"/>
                </a:solidFill>
                <a:effectLst/>
                <a:latin typeface="JetBrains Mono"/>
              </a:rPr>
              <a:t>repository</a:t>
            </a:r>
            <a:r>
              <a:rPr lang="en" altLang="zh-CN" sz="1200" dirty="0">
                <a:solidFill>
                  <a:srgbClr val="871094"/>
                </a:solidFill>
                <a:effectLst/>
                <a:latin typeface="JetBrains Mono"/>
              </a:rPr>
              <a:t> </a:t>
            </a:r>
            <a:r>
              <a:rPr lang="en" altLang="zh-CN" sz="1200" dirty="0">
                <a:solidFill>
                  <a:srgbClr val="080808"/>
                </a:solidFill>
                <a:effectLst/>
                <a:latin typeface="JetBrains Mono"/>
              </a:rPr>
              <a:t>= repository;</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a:solidFill>
                  <a:srgbClr val="8C8C8C"/>
                </a:solidFill>
                <a:effectLst/>
                <a:latin typeface="JetBrains Mono"/>
              </a:rPr>
              <a:t>// curl -iv -X POST -H "Content-Type: application/</a:t>
            </a:r>
            <a:r>
              <a:rPr lang="en" altLang="zh-CN" sz="1200" i="1" dirty="0" err="1">
                <a:solidFill>
                  <a:srgbClr val="8C8C8C"/>
                </a:solidFill>
                <a:effectLst/>
                <a:latin typeface="JetBrains Mono"/>
              </a:rPr>
              <a:t>json</a:t>
            </a:r>
            <a:r>
              <a:rPr lang="en" altLang="zh-CN" sz="1200" i="1" dirty="0">
                <a:solidFill>
                  <a:srgbClr val="8C8C8C"/>
                </a:solidFill>
                <a:effectLst/>
                <a:latin typeface="JetBrains Mono"/>
              </a:rPr>
              <a:t>" -d '{"bar":"</a:t>
            </a:r>
            <a:r>
              <a:rPr lang="en" altLang="zh-CN" sz="1200" i="1" dirty="0" err="1">
                <a:solidFill>
                  <a:srgbClr val="8C8C8C"/>
                </a:solidFill>
                <a:effectLst/>
                <a:latin typeface="JetBrains Mono"/>
              </a:rPr>
              <a:t>baz</a:t>
            </a:r>
            <a:r>
              <a:rPr lang="en" altLang="zh-CN" sz="1200" i="1" dirty="0">
                <a:solidFill>
                  <a:srgbClr val="8C8C8C"/>
                </a:solidFill>
                <a:effectLst/>
                <a:latin typeface="JetBrains Mono"/>
              </a:rPr>
              <a:t>"}' http://localhost:8080/</a:t>
            </a:r>
            <a:r>
              <a:rPr lang="en" altLang="zh-CN" sz="1200" i="1" dirty="0" err="1">
                <a:solidFill>
                  <a:srgbClr val="8C8C8C"/>
                </a:solidFill>
                <a:effectLst/>
                <a:latin typeface="JetBrains Mono"/>
              </a:rPr>
              <a:t>api</a:t>
            </a:r>
            <a:r>
              <a:rPr lang="en" altLang="zh-CN" sz="1200" i="1" dirty="0">
                <a:solidFill>
                  <a:srgbClr val="8C8C8C"/>
                </a:solidFill>
                <a:effectLst/>
                <a:latin typeface="JetBrains Mono"/>
              </a:rPr>
              <a:t>/foo</a:t>
            </a:r>
            <a:br>
              <a:rPr lang="en" altLang="zh-CN" sz="1200" i="1" dirty="0">
                <a:solidFill>
                  <a:srgbClr val="8C8C8C"/>
                </a:solidFill>
                <a:effectLst/>
                <a:latin typeface="JetBrains Mono"/>
              </a:rPr>
            </a:br>
            <a:r>
              <a:rPr lang="en" altLang="zh-CN" sz="1200" i="1" dirty="0">
                <a:solidFill>
                  <a:srgbClr val="8C8C8C"/>
                </a:solidFill>
                <a:effectLst/>
                <a:latin typeface="JetBrains Mono"/>
              </a:rPr>
              <a:t>  </a:t>
            </a:r>
            <a:r>
              <a:rPr lang="en" altLang="zh-CN" sz="1200" dirty="0">
                <a:solidFill>
                  <a:srgbClr val="9E880D"/>
                </a:solidFill>
                <a:effectLst/>
                <a:latin typeface="JetBrains Mono"/>
              </a:rPr>
              <a:t>@</a:t>
            </a:r>
            <a:r>
              <a:rPr lang="en" altLang="zh-CN" sz="1200" dirty="0" err="1">
                <a:solidFill>
                  <a:srgbClr val="9E880D"/>
                </a:solidFill>
                <a:effectLst/>
                <a:latin typeface="JetBrains Mono"/>
              </a:rPr>
              <a:t>PostMapping</a:t>
            </a:r>
            <a:r>
              <a:rPr lang="en" altLang="zh-CN" sz="1200" dirty="0">
                <a:solidFill>
                  <a:srgbClr val="080808"/>
                </a:solidFill>
                <a:effectLst/>
                <a:latin typeface="JetBrains Mono"/>
              </a:rPr>
              <a:t>(value = </a:t>
            </a:r>
            <a:r>
              <a:rPr lang="en" altLang="zh-CN" sz="1200" dirty="0">
                <a:solidFill>
                  <a:srgbClr val="067D17"/>
                </a:solidFill>
                <a:effectLst/>
                <a:latin typeface="JetBrains Mono"/>
              </a:rPr>
              <a:t>"/{key}"</a:t>
            </a: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              consumes = </a:t>
            </a:r>
            <a:r>
              <a:rPr lang="en" altLang="zh-CN" sz="1200" dirty="0" err="1">
                <a:solidFill>
                  <a:srgbClr val="000000"/>
                </a:solidFill>
                <a:effectLst/>
                <a:latin typeface="JetBrains Mono"/>
              </a:rPr>
              <a:t>MediaType</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APPLICATION_JSON_VALUE</a:t>
            </a: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              produces = </a:t>
            </a:r>
            <a:r>
              <a:rPr lang="en" altLang="zh-CN" sz="1200" dirty="0" err="1">
                <a:solidFill>
                  <a:srgbClr val="000000"/>
                </a:solidFill>
                <a:effectLst/>
                <a:latin typeface="JetBrains Mono"/>
              </a:rPr>
              <a:t>MediaType</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APPLICATION_JSON_VALUE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public </a:t>
            </a:r>
            <a:r>
              <a:rPr lang="en" altLang="zh-CN" sz="1200" dirty="0" err="1">
                <a:solidFill>
                  <a:srgbClr val="000000"/>
                </a:solidFill>
                <a:effectLst/>
                <a:latin typeface="JetBrains Mono"/>
              </a:rPr>
              <a:t>ResponseEntity</a:t>
            </a:r>
            <a:r>
              <a:rPr lang="en" altLang="zh-CN" sz="1200" dirty="0">
                <a:solidFill>
                  <a:srgbClr val="080808"/>
                </a:solidFill>
                <a:effectLst/>
                <a:latin typeface="JetBrains Mono"/>
              </a:rPr>
              <a:t>&lt;</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a:t>
            </a:r>
            <a:r>
              <a:rPr lang="en" altLang="zh-CN" sz="1200" dirty="0">
                <a:solidFill>
                  <a:srgbClr val="00627A"/>
                </a:solidFill>
                <a:effectLst/>
                <a:latin typeface="JetBrains Mono"/>
              </a:rPr>
              <a:t>save</a:t>
            </a:r>
            <a:r>
              <a:rPr lang="en" altLang="zh-CN" sz="1200" dirty="0">
                <a:solidFill>
                  <a:srgbClr val="080808"/>
                </a:solidFill>
                <a:effectLst/>
                <a:latin typeface="JetBrains Mono"/>
              </a:rPr>
              <a:t>(</a:t>
            </a:r>
            <a:r>
              <a:rPr lang="en" altLang="zh-CN" sz="1200" dirty="0">
                <a:solidFill>
                  <a:srgbClr val="9E880D"/>
                </a:solidFill>
                <a:effectLst/>
                <a:latin typeface="JetBrains Mono"/>
              </a:rPr>
              <a:t>@</a:t>
            </a:r>
            <a:r>
              <a:rPr lang="en" altLang="zh-CN" sz="1200" dirty="0" err="1">
                <a:solidFill>
                  <a:srgbClr val="9E880D"/>
                </a:solidFill>
                <a:effectLst/>
                <a:latin typeface="JetBrains Mono"/>
              </a:rPr>
              <a:t>PathVariable</a:t>
            </a:r>
            <a:r>
              <a:rPr lang="en" altLang="zh-CN" sz="1200" dirty="0">
                <a:solidFill>
                  <a:srgbClr val="080808"/>
                </a:solidFill>
                <a:effectLst/>
                <a:latin typeface="JetBrains Mono"/>
              </a:rPr>
              <a:t>(</a:t>
            </a:r>
            <a:r>
              <a:rPr lang="en" altLang="zh-CN" sz="1200" dirty="0">
                <a:solidFill>
                  <a:srgbClr val="067D17"/>
                </a:solidFill>
                <a:effectLst/>
                <a:latin typeface="JetBrains Mono"/>
              </a:rPr>
              <a:t>"key"</a:t>
            </a:r>
            <a:r>
              <a:rPr lang="en" altLang="zh-CN" sz="1200" dirty="0">
                <a:solidFill>
                  <a:srgbClr val="080808"/>
                </a:solidFill>
                <a:effectLst/>
                <a:latin typeface="JetBrains Mono"/>
              </a:rPr>
              <a:t>) </a:t>
            </a:r>
            <a:r>
              <a:rPr lang="en" altLang="zh-CN" sz="1200" dirty="0">
                <a:solidFill>
                  <a:srgbClr val="000000"/>
                </a:solidFill>
                <a:effectLst/>
                <a:latin typeface="JetBrains Mono"/>
              </a:rPr>
              <a:t>String </a:t>
            </a:r>
            <a:r>
              <a:rPr lang="en" altLang="zh-CN" sz="1200" dirty="0">
                <a:solidFill>
                  <a:srgbClr val="080808"/>
                </a:solidFill>
                <a:effectLst/>
                <a:latin typeface="JetBrains Mono"/>
              </a:rPr>
              <a:t>key, </a:t>
            </a:r>
            <a:r>
              <a:rPr lang="en" altLang="zh-CN" sz="1200" dirty="0">
                <a:solidFill>
                  <a:srgbClr val="9E880D"/>
                </a:solidFill>
                <a:effectLst/>
                <a:latin typeface="JetBrains Mono"/>
              </a:rPr>
              <a:t>@</a:t>
            </a:r>
            <a:r>
              <a:rPr lang="en" altLang="zh-CN" sz="1200" dirty="0" err="1">
                <a:solidFill>
                  <a:srgbClr val="9E880D"/>
                </a:solidFill>
                <a:effectLst/>
                <a:latin typeface="JetBrains Mono"/>
              </a:rPr>
              <a:t>RequestBody</a:t>
            </a:r>
            <a:r>
              <a:rPr lang="en" altLang="zh-CN" sz="1200" dirty="0">
                <a:solidFill>
                  <a:srgbClr val="9E880D"/>
                </a:solidFill>
                <a:effectLst/>
                <a:latin typeface="JetBrains Mono"/>
              </a:rPr>
              <a:t> </a:t>
            </a:r>
            <a:r>
              <a:rPr lang="en" altLang="zh-CN" sz="1200" dirty="0">
                <a:solidFill>
                  <a:srgbClr val="000000"/>
                </a:solidFill>
                <a:effectLst/>
                <a:latin typeface="JetBrains Mono"/>
              </a:rPr>
              <a:t>Object </a:t>
            </a:r>
            <a:r>
              <a:rPr lang="en" altLang="zh-CN" sz="1200" dirty="0">
                <a:solidFill>
                  <a:srgbClr val="080808"/>
                </a:solidFill>
                <a:effectLst/>
                <a:latin typeface="JetBrains Mono"/>
              </a:rPr>
              <a:t>value)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a:t>
            </a:r>
            <a:r>
              <a:rPr lang="en" altLang="zh-CN" sz="1200" dirty="0" err="1">
                <a:solidFill>
                  <a:srgbClr val="871094"/>
                </a:solidFill>
                <a:effectLst/>
                <a:latin typeface="JetBrains Mono"/>
              </a:rPr>
              <a:t>repository</a:t>
            </a:r>
            <a:r>
              <a:rPr lang="en" altLang="zh-CN" sz="1200" dirty="0" err="1">
                <a:solidFill>
                  <a:srgbClr val="080808"/>
                </a:solidFill>
                <a:effectLst/>
                <a:latin typeface="JetBrains Mono"/>
              </a:rPr>
              <a:t>.save</a:t>
            </a:r>
            <a:r>
              <a:rPr lang="en" altLang="zh-CN" sz="1200" dirty="0">
                <a:solidFill>
                  <a:srgbClr val="080808"/>
                </a:solidFill>
                <a:effectLst/>
                <a:latin typeface="JetBrains Mono"/>
              </a:rPr>
              <a:t>(key, value) </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err="1">
                <a:solidFill>
                  <a:srgbClr val="000000"/>
                </a:solidFill>
                <a:effectLst/>
                <a:latin typeface="JetBrains Mono"/>
              </a:rPr>
              <a:t>ResponseEntity</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ok</a:t>
            </a:r>
            <a:r>
              <a:rPr lang="en" altLang="zh-CN" sz="1200" dirty="0">
                <a:solidFill>
                  <a:srgbClr val="080808"/>
                </a:solidFill>
                <a:effectLst/>
                <a:latin typeface="JetBrains Mono"/>
              </a:rPr>
              <a:t>(value) </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err="1">
                <a:solidFill>
                  <a:srgbClr val="000000"/>
                </a:solidFill>
                <a:effectLst/>
                <a:latin typeface="JetBrains Mono"/>
              </a:rPr>
              <a:t>ResponseEntity</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status</a:t>
            </a:r>
            <a:r>
              <a:rPr lang="en" altLang="zh-CN" sz="1200" dirty="0">
                <a:solidFill>
                  <a:srgbClr val="080808"/>
                </a:solidFill>
                <a:effectLst/>
                <a:latin typeface="JetBrains Mono"/>
              </a:rPr>
              <a:t>(</a:t>
            </a:r>
            <a:r>
              <a:rPr lang="en" altLang="zh-CN" sz="1200" dirty="0" err="1">
                <a:solidFill>
                  <a:srgbClr val="000000"/>
                </a:solidFill>
                <a:effectLst/>
                <a:latin typeface="JetBrains Mono"/>
              </a:rPr>
              <a:t>HttpStatus</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INTERNAL_SERVER_ERROR</a:t>
            </a:r>
            <a:r>
              <a:rPr lang="en" altLang="zh-CN" sz="1200" dirty="0">
                <a:solidFill>
                  <a:srgbClr val="080808"/>
                </a:solidFill>
                <a:effectLst/>
                <a:latin typeface="JetBrains Mono"/>
              </a:rPr>
              <a:t>).build();</a:t>
            </a:r>
            <a:br>
              <a:rPr lang="en" altLang="zh-CN" sz="1200" dirty="0">
                <a:solidFill>
                  <a:srgbClr val="080808"/>
                </a:solidFill>
                <a:effectLst/>
                <a:latin typeface="JetBrains Mono"/>
              </a:rPr>
            </a:br>
            <a:r>
              <a:rPr lang="en" altLang="zh-CN" sz="1200" dirty="0">
                <a:solidFill>
                  <a:srgbClr val="080808"/>
                </a:solidFill>
                <a:effectLst/>
                <a:latin typeface="JetBrains Mono"/>
              </a:rPr>
              <a:t>  }</a:t>
            </a:r>
            <a:endParaRPr kumimoji="1" lang="zh-CN" altLang="en-US" sz="1200" dirty="0"/>
          </a:p>
        </p:txBody>
      </p:sp>
      <p:sp>
        <p:nvSpPr>
          <p:cNvPr id="4" name="灯片编号占位符 3">
            <a:extLst>
              <a:ext uri="{FF2B5EF4-FFF2-40B4-BE49-F238E27FC236}">
                <a16:creationId xmlns:a16="http://schemas.microsoft.com/office/drawing/2014/main" id="{BC0735BD-14BA-9CCB-7428-98063B0123B7}"/>
              </a:ext>
            </a:extLst>
          </p:cNvPr>
          <p:cNvSpPr>
            <a:spLocks noGrp="1"/>
          </p:cNvSpPr>
          <p:nvPr>
            <p:ph type="sldNum" sz="quarter" idx="12"/>
          </p:nvPr>
        </p:nvSpPr>
        <p:spPr/>
        <p:txBody>
          <a:bodyPr/>
          <a:lstStyle/>
          <a:p>
            <a:fld id="{CB818ED7-1FAF-4BEC-A906-EB6564C334EB}" type="slidenum">
              <a:rPr lang="zh-CN" altLang="en-US" smtClean="0"/>
              <a:pPr/>
              <a:t>16</a:t>
            </a:fld>
            <a:endParaRPr lang="zh-CN" altLang="en-US" dirty="0"/>
          </a:p>
        </p:txBody>
      </p:sp>
    </p:spTree>
    <p:extLst>
      <p:ext uri="{BB962C8B-B14F-4D97-AF65-F5344CB8AC3E}">
        <p14:creationId xmlns:p14="http://schemas.microsoft.com/office/powerpoint/2010/main" val="3295203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80A4B-D79C-2273-D8E7-9CDA10B06188}"/>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3" name="内容占位符 2">
            <a:extLst>
              <a:ext uri="{FF2B5EF4-FFF2-40B4-BE49-F238E27FC236}">
                <a16:creationId xmlns:a16="http://schemas.microsoft.com/office/drawing/2014/main" id="{48734EAA-3007-B73C-847A-88BBC9086239}"/>
              </a:ext>
            </a:extLst>
          </p:cNvPr>
          <p:cNvSpPr>
            <a:spLocks noGrp="1"/>
          </p:cNvSpPr>
          <p:nvPr>
            <p:ph idx="1"/>
          </p:nvPr>
        </p:nvSpPr>
        <p:spPr>
          <a:xfrm>
            <a:off x="107504" y="845072"/>
            <a:ext cx="8784976" cy="4298427"/>
          </a:xfrm>
        </p:spPr>
        <p:txBody>
          <a:bodyPr>
            <a:noAutofit/>
          </a:bodyPr>
          <a:lstStyle/>
          <a:p>
            <a:r>
              <a:rPr kumimoji="1" lang="en-US" altLang="zh-CN" dirty="0" err="1"/>
              <a:t>Api.java</a:t>
            </a:r>
            <a:endParaRPr kumimoji="1" lang="en-US" altLang="zh-CN" dirty="0"/>
          </a:p>
          <a:p>
            <a:pPr marL="0" indent="0">
              <a:buNone/>
            </a:pP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a:solidFill>
                  <a:srgbClr val="8C8C8C"/>
                </a:solidFill>
                <a:effectLst/>
                <a:latin typeface="JetBrains Mono"/>
              </a:rPr>
              <a:t>// curl -iv -X GET -H "Content-Type: application/</a:t>
            </a:r>
            <a:r>
              <a:rPr lang="en" altLang="zh-CN" sz="1200" i="1" dirty="0" err="1">
                <a:solidFill>
                  <a:srgbClr val="8C8C8C"/>
                </a:solidFill>
                <a:effectLst/>
                <a:latin typeface="JetBrains Mono"/>
              </a:rPr>
              <a:t>json</a:t>
            </a:r>
            <a:r>
              <a:rPr lang="en" altLang="zh-CN" sz="1200" i="1" dirty="0">
                <a:solidFill>
                  <a:srgbClr val="8C8C8C"/>
                </a:solidFill>
                <a:effectLst/>
                <a:latin typeface="JetBrains Mono"/>
              </a:rPr>
              <a:t>" http://localhost:8080/</a:t>
            </a:r>
            <a:r>
              <a:rPr lang="en" altLang="zh-CN" sz="1200" i="1" dirty="0" err="1">
                <a:solidFill>
                  <a:srgbClr val="8C8C8C"/>
                </a:solidFill>
                <a:effectLst/>
                <a:latin typeface="JetBrains Mono"/>
              </a:rPr>
              <a:t>api</a:t>
            </a:r>
            <a:r>
              <a:rPr lang="en" altLang="zh-CN" sz="1200" i="1" dirty="0">
                <a:solidFill>
                  <a:srgbClr val="8C8C8C"/>
                </a:solidFill>
                <a:effectLst/>
                <a:latin typeface="JetBrains Mono"/>
              </a:rPr>
              <a:t>/foo</a:t>
            </a:r>
            <a:br>
              <a:rPr lang="en" altLang="zh-CN" sz="1200" i="1" dirty="0">
                <a:solidFill>
                  <a:srgbClr val="8C8C8C"/>
                </a:solidFill>
                <a:effectLst/>
                <a:latin typeface="JetBrains Mono"/>
              </a:rPr>
            </a:br>
            <a:r>
              <a:rPr lang="en" altLang="zh-CN" sz="1200" i="1" dirty="0">
                <a:solidFill>
                  <a:srgbClr val="8C8C8C"/>
                </a:solidFill>
                <a:effectLst/>
                <a:latin typeface="JetBrains Mono"/>
              </a:rPr>
              <a:t>  </a:t>
            </a:r>
            <a:r>
              <a:rPr lang="en" altLang="zh-CN" sz="1200" dirty="0">
                <a:solidFill>
                  <a:srgbClr val="9E880D"/>
                </a:solidFill>
                <a:effectLst/>
                <a:latin typeface="JetBrains Mono"/>
              </a:rPr>
              <a:t>@</a:t>
            </a:r>
            <a:r>
              <a:rPr lang="en" altLang="zh-CN" sz="1200" dirty="0" err="1">
                <a:solidFill>
                  <a:srgbClr val="9E880D"/>
                </a:solidFill>
                <a:effectLst/>
                <a:latin typeface="JetBrains Mono"/>
              </a:rPr>
              <a:t>GetMapping</a:t>
            </a:r>
            <a:r>
              <a:rPr lang="en" altLang="zh-CN" sz="1200" dirty="0">
                <a:solidFill>
                  <a:srgbClr val="080808"/>
                </a:solidFill>
                <a:effectLst/>
                <a:latin typeface="JetBrains Mono"/>
              </a:rPr>
              <a:t>(value = </a:t>
            </a:r>
            <a:r>
              <a:rPr lang="en" altLang="zh-CN" sz="1200" dirty="0">
                <a:solidFill>
                  <a:srgbClr val="067D17"/>
                </a:solidFill>
                <a:effectLst/>
                <a:latin typeface="JetBrains Mono"/>
              </a:rPr>
              <a:t>"/{key}"</a:t>
            </a:r>
            <a:r>
              <a:rPr lang="en" altLang="zh-CN" sz="1200" dirty="0">
                <a:solidFill>
                  <a:srgbClr val="080808"/>
                </a:solidFill>
                <a:effectLst/>
                <a:latin typeface="JetBrains Mono"/>
              </a:rPr>
              <a:t>, produces = </a:t>
            </a:r>
            <a:r>
              <a:rPr lang="en" altLang="zh-CN" sz="1200" dirty="0" err="1">
                <a:solidFill>
                  <a:srgbClr val="000000"/>
                </a:solidFill>
                <a:effectLst/>
                <a:latin typeface="JetBrains Mono"/>
              </a:rPr>
              <a:t>MediaType</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APPLICATION_JSON_VALUE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public </a:t>
            </a:r>
            <a:r>
              <a:rPr lang="en" altLang="zh-CN" sz="1200" dirty="0" err="1">
                <a:solidFill>
                  <a:srgbClr val="000000"/>
                </a:solidFill>
                <a:effectLst/>
                <a:latin typeface="JetBrains Mono"/>
              </a:rPr>
              <a:t>ResponseEntity</a:t>
            </a:r>
            <a:r>
              <a:rPr lang="en" altLang="zh-CN" sz="1200" dirty="0">
                <a:solidFill>
                  <a:srgbClr val="080808"/>
                </a:solidFill>
                <a:effectLst/>
                <a:latin typeface="JetBrains Mono"/>
              </a:rPr>
              <a:t>&lt;</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a:t>
            </a:r>
            <a:r>
              <a:rPr lang="en" altLang="zh-CN" sz="1200" dirty="0">
                <a:solidFill>
                  <a:srgbClr val="00627A"/>
                </a:solidFill>
                <a:effectLst/>
                <a:latin typeface="JetBrains Mono"/>
              </a:rPr>
              <a:t>find</a:t>
            </a:r>
            <a:r>
              <a:rPr lang="en" altLang="zh-CN" sz="1200" dirty="0">
                <a:solidFill>
                  <a:srgbClr val="080808"/>
                </a:solidFill>
                <a:effectLst/>
                <a:latin typeface="JetBrains Mono"/>
              </a:rPr>
              <a:t>(</a:t>
            </a:r>
            <a:r>
              <a:rPr lang="en" altLang="zh-CN" sz="1200" dirty="0">
                <a:solidFill>
                  <a:srgbClr val="9E880D"/>
                </a:solidFill>
                <a:effectLst/>
                <a:latin typeface="JetBrains Mono"/>
              </a:rPr>
              <a:t>@</a:t>
            </a:r>
            <a:r>
              <a:rPr lang="en" altLang="zh-CN" sz="1200" dirty="0" err="1">
                <a:solidFill>
                  <a:srgbClr val="9E880D"/>
                </a:solidFill>
                <a:effectLst/>
                <a:latin typeface="JetBrains Mono"/>
              </a:rPr>
              <a:t>PathVariable</a:t>
            </a:r>
            <a:r>
              <a:rPr lang="en" altLang="zh-CN" sz="1200" dirty="0">
                <a:solidFill>
                  <a:srgbClr val="080808"/>
                </a:solidFill>
                <a:effectLst/>
                <a:latin typeface="JetBrains Mono"/>
              </a:rPr>
              <a:t>(</a:t>
            </a:r>
            <a:r>
              <a:rPr lang="en" altLang="zh-CN" sz="1200" dirty="0">
                <a:solidFill>
                  <a:srgbClr val="067D17"/>
                </a:solidFill>
                <a:effectLst/>
                <a:latin typeface="JetBrains Mono"/>
              </a:rPr>
              <a:t>"key"</a:t>
            </a:r>
            <a:r>
              <a:rPr lang="en" altLang="zh-CN" sz="1200" dirty="0">
                <a:solidFill>
                  <a:srgbClr val="080808"/>
                </a:solidFill>
                <a:effectLst/>
                <a:latin typeface="JetBrains Mono"/>
              </a:rPr>
              <a:t>) </a:t>
            </a:r>
            <a:r>
              <a:rPr lang="en" altLang="zh-CN" sz="1200" dirty="0">
                <a:solidFill>
                  <a:srgbClr val="000000"/>
                </a:solidFill>
                <a:effectLst/>
                <a:latin typeface="JetBrains Mono"/>
              </a:rPr>
              <a:t>String </a:t>
            </a:r>
            <a:r>
              <a:rPr lang="en" altLang="zh-CN" sz="1200" dirty="0">
                <a:solidFill>
                  <a:srgbClr val="080808"/>
                </a:solidFill>
                <a:effectLst/>
                <a:latin typeface="JetBrains Mono"/>
              </a:rPr>
              <a:t>key)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a:t>
            </a:r>
            <a:r>
              <a:rPr lang="en" altLang="zh-CN" sz="1200" dirty="0" err="1">
                <a:solidFill>
                  <a:srgbClr val="000000"/>
                </a:solidFill>
                <a:effectLst/>
                <a:latin typeface="JetBrains Mono"/>
              </a:rPr>
              <a:t>ResponseEntity</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of</a:t>
            </a:r>
            <a:r>
              <a:rPr lang="en" altLang="zh-CN" sz="1200" dirty="0">
                <a:solidFill>
                  <a:srgbClr val="080808"/>
                </a:solidFill>
                <a:effectLst/>
                <a:latin typeface="JetBrains Mono"/>
              </a:rPr>
              <a:t>(</a:t>
            </a:r>
            <a:r>
              <a:rPr lang="en" altLang="zh-CN" sz="1200" dirty="0" err="1">
                <a:solidFill>
                  <a:srgbClr val="871094"/>
                </a:solidFill>
                <a:effectLst/>
                <a:latin typeface="JetBrains Mono"/>
              </a:rPr>
              <a:t>repository</a:t>
            </a:r>
            <a:r>
              <a:rPr lang="en" altLang="zh-CN" sz="1200" dirty="0" err="1">
                <a:solidFill>
                  <a:srgbClr val="080808"/>
                </a:solidFill>
                <a:effectLst/>
                <a:latin typeface="JetBrains Mono"/>
              </a:rPr>
              <a:t>.find</a:t>
            </a:r>
            <a:r>
              <a:rPr lang="en" altLang="zh-CN" sz="1200" dirty="0">
                <a:solidFill>
                  <a:srgbClr val="080808"/>
                </a:solidFill>
                <a:effectLst/>
                <a:latin typeface="JetBrains Mono"/>
              </a:rPr>
              <a:t>(key));</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i="1" dirty="0">
                <a:solidFill>
                  <a:srgbClr val="8C8C8C"/>
                </a:solidFill>
                <a:effectLst/>
                <a:latin typeface="JetBrains Mono"/>
              </a:rPr>
              <a:t>// curl -iv -X DELETE -H "Content-Type: application/</a:t>
            </a:r>
            <a:r>
              <a:rPr lang="en" altLang="zh-CN" sz="1200" i="1" dirty="0" err="1">
                <a:solidFill>
                  <a:srgbClr val="8C8C8C"/>
                </a:solidFill>
                <a:effectLst/>
                <a:latin typeface="JetBrains Mono"/>
              </a:rPr>
              <a:t>json</a:t>
            </a:r>
            <a:r>
              <a:rPr lang="en" altLang="zh-CN" sz="1200" i="1" dirty="0">
                <a:solidFill>
                  <a:srgbClr val="8C8C8C"/>
                </a:solidFill>
                <a:effectLst/>
                <a:latin typeface="JetBrains Mono"/>
              </a:rPr>
              <a:t>" http://localhost:8080/</a:t>
            </a:r>
            <a:r>
              <a:rPr lang="en" altLang="zh-CN" sz="1200" i="1" dirty="0" err="1">
                <a:solidFill>
                  <a:srgbClr val="8C8C8C"/>
                </a:solidFill>
                <a:effectLst/>
                <a:latin typeface="JetBrains Mono"/>
              </a:rPr>
              <a:t>api</a:t>
            </a:r>
            <a:r>
              <a:rPr lang="en" altLang="zh-CN" sz="1200" i="1" dirty="0">
                <a:solidFill>
                  <a:srgbClr val="8C8C8C"/>
                </a:solidFill>
                <a:effectLst/>
                <a:latin typeface="JetBrains Mono"/>
              </a:rPr>
              <a:t>/foo</a:t>
            </a:r>
            <a:br>
              <a:rPr lang="en" altLang="zh-CN" sz="1200" i="1" dirty="0">
                <a:solidFill>
                  <a:srgbClr val="8C8C8C"/>
                </a:solidFill>
                <a:effectLst/>
                <a:latin typeface="JetBrains Mono"/>
              </a:rPr>
            </a:br>
            <a:r>
              <a:rPr lang="en" altLang="zh-CN" sz="1200" i="1" dirty="0">
                <a:solidFill>
                  <a:srgbClr val="8C8C8C"/>
                </a:solidFill>
                <a:effectLst/>
                <a:latin typeface="JetBrains Mono"/>
              </a:rPr>
              <a:t>  </a:t>
            </a:r>
            <a:r>
              <a:rPr lang="en" altLang="zh-CN" sz="1200" dirty="0">
                <a:solidFill>
                  <a:srgbClr val="9E880D"/>
                </a:solidFill>
                <a:effectLst/>
                <a:latin typeface="JetBrains Mono"/>
              </a:rPr>
              <a:t>@</a:t>
            </a:r>
            <a:r>
              <a:rPr lang="en" altLang="zh-CN" sz="1200" dirty="0" err="1">
                <a:solidFill>
                  <a:srgbClr val="9E880D"/>
                </a:solidFill>
                <a:effectLst/>
                <a:latin typeface="JetBrains Mono"/>
              </a:rPr>
              <a:t>DeleteMapping</a:t>
            </a:r>
            <a:r>
              <a:rPr lang="en" altLang="zh-CN" sz="1200" dirty="0">
                <a:solidFill>
                  <a:srgbClr val="080808"/>
                </a:solidFill>
                <a:effectLst/>
                <a:latin typeface="JetBrains Mono"/>
              </a:rPr>
              <a:t>(value = </a:t>
            </a:r>
            <a:r>
              <a:rPr lang="en" altLang="zh-CN" sz="1200" dirty="0">
                <a:solidFill>
                  <a:srgbClr val="067D17"/>
                </a:solidFill>
                <a:effectLst/>
                <a:latin typeface="JetBrains Mono"/>
              </a:rPr>
              <a:t>"/{key}"</a:t>
            </a:r>
            <a:r>
              <a:rPr lang="en" altLang="zh-CN" sz="1200" dirty="0">
                <a:solidFill>
                  <a:srgbClr val="080808"/>
                </a:solidFill>
                <a:effectLst/>
                <a:latin typeface="JetBrains Mono"/>
              </a:rPr>
              <a:t>, produces = </a:t>
            </a:r>
            <a:r>
              <a:rPr lang="en" altLang="zh-CN" sz="1200" dirty="0" err="1">
                <a:solidFill>
                  <a:srgbClr val="000000"/>
                </a:solidFill>
                <a:effectLst/>
                <a:latin typeface="JetBrains Mono"/>
              </a:rPr>
              <a:t>MediaType</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APPLICATION_JSON_VALUE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public </a:t>
            </a:r>
            <a:r>
              <a:rPr lang="en" altLang="zh-CN" sz="1200" dirty="0" err="1">
                <a:solidFill>
                  <a:srgbClr val="000000"/>
                </a:solidFill>
                <a:effectLst/>
                <a:latin typeface="JetBrains Mono"/>
              </a:rPr>
              <a:t>ResponseEntity</a:t>
            </a:r>
            <a:r>
              <a:rPr lang="en" altLang="zh-CN" sz="1200" dirty="0">
                <a:solidFill>
                  <a:srgbClr val="080808"/>
                </a:solidFill>
                <a:effectLst/>
                <a:latin typeface="JetBrains Mono"/>
              </a:rPr>
              <a:t>&lt;</a:t>
            </a:r>
            <a:r>
              <a:rPr lang="en" altLang="zh-CN" sz="1200" dirty="0">
                <a:solidFill>
                  <a:srgbClr val="000000"/>
                </a:solidFill>
                <a:effectLst/>
                <a:latin typeface="JetBrains Mono"/>
              </a:rPr>
              <a:t>Object</a:t>
            </a:r>
            <a:r>
              <a:rPr lang="en" altLang="zh-CN" sz="1200" dirty="0">
                <a:solidFill>
                  <a:srgbClr val="080808"/>
                </a:solidFill>
                <a:effectLst/>
                <a:latin typeface="JetBrains Mono"/>
              </a:rPr>
              <a:t>&gt; </a:t>
            </a:r>
            <a:r>
              <a:rPr lang="en" altLang="zh-CN" sz="1200" dirty="0">
                <a:solidFill>
                  <a:srgbClr val="00627A"/>
                </a:solidFill>
                <a:effectLst/>
                <a:latin typeface="JetBrains Mono"/>
              </a:rPr>
              <a:t>delete</a:t>
            </a:r>
            <a:r>
              <a:rPr lang="en" altLang="zh-CN" sz="1200" dirty="0">
                <a:solidFill>
                  <a:srgbClr val="080808"/>
                </a:solidFill>
                <a:effectLst/>
                <a:latin typeface="JetBrains Mono"/>
              </a:rPr>
              <a:t>(</a:t>
            </a:r>
            <a:r>
              <a:rPr lang="en" altLang="zh-CN" sz="1200" dirty="0">
                <a:solidFill>
                  <a:srgbClr val="9E880D"/>
                </a:solidFill>
                <a:effectLst/>
                <a:latin typeface="JetBrains Mono"/>
              </a:rPr>
              <a:t>@</a:t>
            </a:r>
            <a:r>
              <a:rPr lang="en" altLang="zh-CN" sz="1200" dirty="0" err="1">
                <a:solidFill>
                  <a:srgbClr val="9E880D"/>
                </a:solidFill>
                <a:effectLst/>
                <a:latin typeface="JetBrains Mono"/>
              </a:rPr>
              <a:t>PathVariable</a:t>
            </a:r>
            <a:r>
              <a:rPr lang="en" altLang="zh-CN" sz="1200" dirty="0">
                <a:solidFill>
                  <a:srgbClr val="080808"/>
                </a:solidFill>
                <a:effectLst/>
                <a:latin typeface="JetBrains Mono"/>
              </a:rPr>
              <a:t>(</a:t>
            </a:r>
            <a:r>
              <a:rPr lang="en" altLang="zh-CN" sz="1200" dirty="0">
                <a:solidFill>
                  <a:srgbClr val="067D17"/>
                </a:solidFill>
                <a:effectLst/>
                <a:latin typeface="JetBrains Mono"/>
              </a:rPr>
              <a:t>"key"</a:t>
            </a:r>
            <a:r>
              <a:rPr lang="en" altLang="zh-CN" sz="1200" dirty="0">
                <a:solidFill>
                  <a:srgbClr val="080808"/>
                </a:solidFill>
                <a:effectLst/>
                <a:latin typeface="JetBrains Mono"/>
              </a:rPr>
              <a:t>) </a:t>
            </a:r>
            <a:r>
              <a:rPr lang="en" altLang="zh-CN" sz="1200" dirty="0">
                <a:solidFill>
                  <a:srgbClr val="000000"/>
                </a:solidFill>
                <a:effectLst/>
                <a:latin typeface="JetBrains Mono"/>
              </a:rPr>
              <a:t>String </a:t>
            </a:r>
            <a:r>
              <a:rPr lang="en" altLang="zh-CN" sz="1200" dirty="0">
                <a:solidFill>
                  <a:srgbClr val="080808"/>
                </a:solidFill>
                <a:effectLst/>
                <a:latin typeface="JetBrains Mono"/>
              </a:rPr>
              <a:t>key)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return </a:t>
            </a:r>
            <a:r>
              <a:rPr lang="en" altLang="zh-CN" sz="1200" dirty="0" err="1">
                <a:solidFill>
                  <a:srgbClr val="871094"/>
                </a:solidFill>
                <a:effectLst/>
                <a:latin typeface="JetBrains Mono"/>
              </a:rPr>
              <a:t>repository</a:t>
            </a:r>
            <a:r>
              <a:rPr lang="en" altLang="zh-CN" sz="1200" dirty="0" err="1">
                <a:solidFill>
                  <a:srgbClr val="080808"/>
                </a:solidFill>
                <a:effectLst/>
                <a:latin typeface="JetBrains Mono"/>
              </a:rPr>
              <a:t>.delete</a:t>
            </a:r>
            <a:r>
              <a:rPr lang="en" altLang="zh-CN" sz="1200" dirty="0">
                <a:solidFill>
                  <a:srgbClr val="080808"/>
                </a:solidFill>
                <a:effectLst/>
                <a:latin typeface="JetBrains Mono"/>
              </a:rPr>
              <a:t>(key) </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err="1">
                <a:solidFill>
                  <a:srgbClr val="000000"/>
                </a:solidFill>
                <a:effectLst/>
                <a:latin typeface="JetBrains Mono"/>
              </a:rPr>
              <a:t>ResponseEntity</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noContent</a:t>
            </a:r>
            <a:r>
              <a:rPr lang="en" altLang="zh-CN" sz="1200" dirty="0">
                <a:solidFill>
                  <a:srgbClr val="080808"/>
                </a:solidFill>
                <a:effectLst/>
                <a:latin typeface="JetBrains Mono"/>
              </a:rPr>
              <a:t>().build() </a:t>
            </a:r>
            <a:br>
              <a:rPr lang="en" altLang="zh-CN" sz="1200" dirty="0">
                <a:solidFill>
                  <a:srgbClr val="080808"/>
                </a:solidFill>
                <a:effectLst/>
                <a:latin typeface="JetBrains Mono"/>
              </a:rPr>
            </a:br>
            <a:r>
              <a:rPr lang="en" altLang="zh-CN" sz="1200" dirty="0">
                <a:solidFill>
                  <a:srgbClr val="080808"/>
                </a:solidFill>
                <a:effectLst/>
                <a:latin typeface="JetBrains Mono"/>
              </a:rPr>
              <a:t>      : </a:t>
            </a:r>
            <a:r>
              <a:rPr lang="en" altLang="zh-CN" sz="1200" dirty="0" err="1">
                <a:solidFill>
                  <a:srgbClr val="000000"/>
                </a:solidFill>
                <a:effectLst/>
                <a:latin typeface="JetBrains Mono"/>
              </a:rPr>
              <a:t>ResponseEntity</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status</a:t>
            </a:r>
            <a:r>
              <a:rPr lang="en" altLang="zh-CN" sz="1200" dirty="0">
                <a:solidFill>
                  <a:srgbClr val="080808"/>
                </a:solidFill>
                <a:effectLst/>
                <a:latin typeface="JetBrains Mono"/>
              </a:rPr>
              <a:t>(</a:t>
            </a:r>
            <a:r>
              <a:rPr lang="en" altLang="zh-CN" sz="1200" dirty="0" err="1">
                <a:solidFill>
                  <a:srgbClr val="000000"/>
                </a:solidFill>
                <a:effectLst/>
                <a:latin typeface="JetBrains Mono"/>
              </a:rPr>
              <a:t>HttpStatus</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INTERNAL_SERVER_ERROR</a:t>
            </a:r>
            <a:r>
              <a:rPr lang="en" altLang="zh-CN" sz="1200" dirty="0">
                <a:solidFill>
                  <a:srgbClr val="080808"/>
                </a:solidFill>
                <a:effectLst/>
                <a:latin typeface="JetBrains Mono"/>
              </a:rPr>
              <a:t>).build();</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a:t>
            </a:r>
          </a:p>
          <a:p>
            <a:pPr marL="0" indent="0">
              <a:buNone/>
            </a:pPr>
            <a:endParaRPr kumimoji="1" lang="zh-CN" altLang="en-US" sz="1200" dirty="0"/>
          </a:p>
        </p:txBody>
      </p:sp>
      <p:sp>
        <p:nvSpPr>
          <p:cNvPr id="4" name="灯片编号占位符 3">
            <a:extLst>
              <a:ext uri="{FF2B5EF4-FFF2-40B4-BE49-F238E27FC236}">
                <a16:creationId xmlns:a16="http://schemas.microsoft.com/office/drawing/2014/main" id="{BC0735BD-14BA-9CCB-7428-98063B0123B7}"/>
              </a:ext>
            </a:extLst>
          </p:cNvPr>
          <p:cNvSpPr>
            <a:spLocks noGrp="1"/>
          </p:cNvSpPr>
          <p:nvPr>
            <p:ph type="sldNum" sz="quarter" idx="12"/>
          </p:nvPr>
        </p:nvSpPr>
        <p:spPr/>
        <p:txBody>
          <a:bodyPr/>
          <a:lstStyle/>
          <a:p>
            <a:fld id="{CB818ED7-1FAF-4BEC-A906-EB6564C334EB}" type="slidenum">
              <a:rPr lang="zh-CN" altLang="en-US" smtClean="0"/>
              <a:pPr/>
              <a:t>17</a:t>
            </a:fld>
            <a:endParaRPr lang="zh-CN" altLang="en-US" dirty="0"/>
          </a:p>
        </p:txBody>
      </p:sp>
    </p:spTree>
    <p:extLst>
      <p:ext uri="{BB962C8B-B14F-4D97-AF65-F5344CB8AC3E}">
        <p14:creationId xmlns:p14="http://schemas.microsoft.com/office/powerpoint/2010/main" val="3788823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D6CA50-06FB-F68C-D396-25C8D76AEB1B}"/>
              </a:ext>
            </a:extLst>
          </p:cNvPr>
          <p:cNvSpPr>
            <a:spLocks noGrp="1"/>
          </p:cNvSpPr>
          <p:nvPr>
            <p:ph type="title"/>
          </p:nvPr>
        </p:nvSpPr>
        <p:spPr/>
        <p:txBody>
          <a:bodyPr/>
          <a:lstStyle/>
          <a:p>
            <a:r>
              <a:rPr kumimoji="1" lang="en-US" altLang="zh-CN" dirty="0" err="1"/>
              <a:t>Rocksdb</a:t>
            </a:r>
            <a:r>
              <a:rPr kumimoji="1" lang="en-US" altLang="zh-CN" dirty="0"/>
              <a:t> Example</a:t>
            </a:r>
            <a:endParaRPr kumimoji="1" lang="zh-CN" altLang="en-US" dirty="0"/>
          </a:p>
        </p:txBody>
      </p:sp>
      <p:sp>
        <p:nvSpPr>
          <p:cNvPr id="4" name="灯片编号占位符 3">
            <a:extLst>
              <a:ext uri="{FF2B5EF4-FFF2-40B4-BE49-F238E27FC236}">
                <a16:creationId xmlns:a16="http://schemas.microsoft.com/office/drawing/2014/main" id="{CCA19A43-4D07-F603-CA20-E34431545872}"/>
              </a:ext>
            </a:extLst>
          </p:cNvPr>
          <p:cNvSpPr>
            <a:spLocks noGrp="1"/>
          </p:cNvSpPr>
          <p:nvPr>
            <p:ph type="sldNum" sz="quarter" idx="12"/>
          </p:nvPr>
        </p:nvSpPr>
        <p:spPr/>
        <p:txBody>
          <a:bodyPr/>
          <a:lstStyle/>
          <a:p>
            <a:fld id="{CB818ED7-1FAF-4BEC-A906-EB6564C334EB}" type="slidenum">
              <a:rPr lang="zh-CN" altLang="en-US" smtClean="0"/>
              <a:pPr/>
              <a:t>18</a:t>
            </a:fld>
            <a:endParaRPr lang="zh-CN" altLang="en-US" dirty="0"/>
          </a:p>
        </p:txBody>
      </p:sp>
      <p:pic>
        <p:nvPicPr>
          <p:cNvPr id="5" name="图片 4">
            <a:extLst>
              <a:ext uri="{FF2B5EF4-FFF2-40B4-BE49-F238E27FC236}">
                <a16:creationId xmlns:a16="http://schemas.microsoft.com/office/drawing/2014/main" id="{84C1E6D1-20FC-BEF0-69AB-271A3200B716}"/>
              </a:ext>
            </a:extLst>
          </p:cNvPr>
          <p:cNvPicPr>
            <a:picLocks noChangeAspect="1"/>
          </p:cNvPicPr>
          <p:nvPr/>
        </p:nvPicPr>
        <p:blipFill>
          <a:blip r:embed="rId2"/>
          <a:stretch>
            <a:fillRect/>
          </a:stretch>
        </p:blipFill>
        <p:spPr>
          <a:xfrm>
            <a:off x="1404764" y="728632"/>
            <a:ext cx="6334472" cy="3956267"/>
          </a:xfrm>
          <a:prstGeom prst="rect">
            <a:avLst/>
          </a:prstGeom>
        </p:spPr>
      </p:pic>
    </p:spTree>
    <p:extLst>
      <p:ext uri="{BB962C8B-B14F-4D97-AF65-F5344CB8AC3E}">
        <p14:creationId xmlns:p14="http://schemas.microsoft.com/office/powerpoint/2010/main" val="2028149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HTAP</a:t>
            </a:r>
            <a:endParaRPr lang="zh-CN" altLang="en-US" dirty="0"/>
          </a:p>
        </p:txBody>
      </p:sp>
      <p:sp>
        <p:nvSpPr>
          <p:cNvPr id="2" name="Rectangle 1"/>
          <p:cNvSpPr/>
          <p:nvPr/>
        </p:nvSpPr>
        <p:spPr>
          <a:xfrm>
            <a:off x="2734664" y="1042839"/>
            <a:ext cx="3510390" cy="432048"/>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n-US" sz="1350" dirty="0">
                <a:solidFill>
                  <a:schemeClr val="tx1"/>
                </a:solidFill>
              </a:rPr>
              <a:t>Hybrid </a:t>
            </a:r>
            <a:r>
              <a:rPr lang="en-US" altLang="zh-CN" sz="1350" dirty="0">
                <a:solidFill>
                  <a:schemeClr val="tx1"/>
                </a:solidFill>
              </a:rPr>
              <a:t>T</a:t>
            </a:r>
            <a:r>
              <a:rPr lang="en-US" sz="1350" dirty="0">
                <a:solidFill>
                  <a:schemeClr val="tx1"/>
                </a:solidFill>
              </a:rPr>
              <a:t>ransactional/</a:t>
            </a:r>
            <a:r>
              <a:rPr lang="en-US" altLang="zh-CN" sz="1350" dirty="0">
                <a:solidFill>
                  <a:schemeClr val="tx1"/>
                </a:solidFill>
              </a:rPr>
              <a:t>A</a:t>
            </a:r>
            <a:r>
              <a:rPr lang="en-US" sz="1350" dirty="0">
                <a:solidFill>
                  <a:schemeClr val="tx1"/>
                </a:solidFill>
              </a:rPr>
              <a:t>nalytical </a:t>
            </a:r>
            <a:r>
              <a:rPr lang="en-US" altLang="zh-CN" sz="1350" dirty="0">
                <a:solidFill>
                  <a:schemeClr val="tx1"/>
                </a:solidFill>
              </a:rPr>
              <a:t>P</a:t>
            </a:r>
            <a:r>
              <a:rPr lang="en-US" sz="1350" dirty="0">
                <a:solidFill>
                  <a:schemeClr val="tx1"/>
                </a:solidFill>
              </a:rPr>
              <a:t>rocessing</a:t>
            </a:r>
          </a:p>
          <a:p>
            <a:pPr algn="ctr"/>
            <a:r>
              <a:rPr lang="zh-CN" altLang="en-US" sz="1350" dirty="0">
                <a:solidFill>
                  <a:schemeClr val="tx1"/>
                </a:solidFill>
                <a:latin typeface="Microsoft YaHei" charset="-122"/>
                <a:ea typeface="Microsoft YaHei" charset="-122"/>
                <a:cs typeface="Microsoft YaHei" charset="-122"/>
              </a:rPr>
              <a:t>混合事务分析处理</a:t>
            </a:r>
            <a:r>
              <a:rPr lang="en-US" sz="1350" dirty="0">
                <a:solidFill>
                  <a:schemeClr val="tx1"/>
                </a:solidFill>
                <a:latin typeface="Microsoft YaHei" charset="-122"/>
                <a:ea typeface="Microsoft YaHei" charset="-122"/>
                <a:cs typeface="Microsoft YaHei" charset="-122"/>
              </a:rPr>
              <a:t> </a:t>
            </a:r>
          </a:p>
        </p:txBody>
      </p:sp>
      <p:sp>
        <p:nvSpPr>
          <p:cNvPr id="8" name="Rectangle 7"/>
          <p:cNvSpPr/>
          <p:nvPr/>
        </p:nvSpPr>
        <p:spPr>
          <a:xfrm>
            <a:off x="1572287" y="1950436"/>
            <a:ext cx="2700300" cy="1323392"/>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350" dirty="0">
                <a:solidFill>
                  <a:schemeClr val="tx1"/>
                </a:solidFill>
              </a:rPr>
              <a:t>Online Transaction Processing(OLTP)</a:t>
            </a:r>
          </a:p>
          <a:p>
            <a:pPr algn="ctr"/>
            <a:r>
              <a:rPr lang="zh-CN" altLang="en-US" sz="1350" dirty="0">
                <a:solidFill>
                  <a:schemeClr val="tx1"/>
                </a:solidFill>
                <a:latin typeface="Microsoft YaHei" charset="-122"/>
                <a:ea typeface="Microsoft YaHei" charset="-122"/>
                <a:cs typeface="Microsoft YaHei" charset="-122"/>
              </a:rPr>
              <a:t>在线事务处理</a:t>
            </a:r>
            <a:endParaRPr lang="en-US" altLang="zh-CN" sz="1350" dirty="0">
              <a:solidFill>
                <a:schemeClr val="tx1"/>
              </a:solidFill>
              <a:latin typeface="Microsoft YaHei" charset="-122"/>
              <a:ea typeface="Microsoft YaHei" charset="-122"/>
              <a:cs typeface="Microsoft YaHei" charset="-122"/>
            </a:endParaRPr>
          </a:p>
          <a:p>
            <a:pPr algn="ctr"/>
            <a:endParaRPr lang="en-US" altLang="zh-CN" sz="1350" dirty="0">
              <a:solidFill>
                <a:schemeClr val="tx1"/>
              </a:solidFill>
            </a:endParaRPr>
          </a:p>
          <a:p>
            <a:pPr algn="ctr"/>
            <a:r>
              <a:rPr lang="zh-CN" altLang="en-US" sz="1350" dirty="0">
                <a:solidFill>
                  <a:schemeClr val="tx1"/>
                </a:solidFill>
                <a:latin typeface="Microsoft YaHei" charset="-122"/>
                <a:ea typeface="Microsoft YaHei" charset="-122"/>
                <a:cs typeface="Microsoft YaHei" charset="-122"/>
              </a:rPr>
              <a:t>低延迟</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高并发</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数据量小</a:t>
            </a:r>
            <a:endParaRPr lang="en-US" altLang="zh-CN" sz="1350" dirty="0">
              <a:solidFill>
                <a:schemeClr val="tx1"/>
              </a:solidFill>
              <a:latin typeface="Microsoft YaHei" charset="-122"/>
              <a:ea typeface="Microsoft YaHei" charset="-122"/>
              <a:cs typeface="Microsoft YaHei" charset="-122"/>
            </a:endParaRPr>
          </a:p>
        </p:txBody>
      </p:sp>
      <p:sp>
        <p:nvSpPr>
          <p:cNvPr id="9" name="Rectangle 8"/>
          <p:cNvSpPr/>
          <p:nvPr/>
        </p:nvSpPr>
        <p:spPr>
          <a:xfrm>
            <a:off x="4680012" y="1950437"/>
            <a:ext cx="2700300" cy="1269384"/>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350" dirty="0">
                <a:solidFill>
                  <a:schemeClr val="tx1"/>
                </a:solidFill>
              </a:rPr>
              <a:t>Online Analytical Processing(OLAP)</a:t>
            </a:r>
          </a:p>
          <a:p>
            <a:pPr algn="ctr"/>
            <a:r>
              <a:rPr lang="zh-CN" altLang="en-US" sz="1350" dirty="0">
                <a:solidFill>
                  <a:schemeClr val="tx1"/>
                </a:solidFill>
                <a:latin typeface="Microsoft YaHei" charset="-122"/>
                <a:ea typeface="Microsoft YaHei" charset="-122"/>
                <a:cs typeface="Microsoft YaHei" charset="-122"/>
              </a:rPr>
              <a:t>在线分析处理</a:t>
            </a:r>
            <a:endParaRPr lang="en-US" altLang="zh-CN" sz="1350" dirty="0">
              <a:solidFill>
                <a:schemeClr val="tx1"/>
              </a:solidFill>
              <a:latin typeface="Microsoft YaHei" charset="-122"/>
              <a:ea typeface="Microsoft YaHei" charset="-122"/>
              <a:cs typeface="Microsoft YaHei" charset="-122"/>
            </a:endParaRPr>
          </a:p>
          <a:p>
            <a:pPr algn="ctr"/>
            <a:endParaRPr lang="en-US" altLang="zh-CN" sz="1350" dirty="0">
              <a:solidFill>
                <a:schemeClr val="tx1"/>
              </a:solidFill>
            </a:endParaRPr>
          </a:p>
          <a:p>
            <a:pPr algn="ctr"/>
            <a:r>
              <a:rPr lang="zh-CN" altLang="en-US" sz="1350" dirty="0">
                <a:solidFill>
                  <a:schemeClr val="tx1"/>
                </a:solidFill>
                <a:latin typeface="Microsoft YaHei" charset="-122"/>
                <a:ea typeface="Microsoft YaHei" charset="-122"/>
                <a:cs typeface="Microsoft YaHei" charset="-122"/>
              </a:rPr>
              <a:t>高延迟</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低并发</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大量数据</a:t>
            </a:r>
            <a:endParaRPr lang="en-US" altLang="zh-CN" sz="1350" dirty="0">
              <a:solidFill>
                <a:schemeClr val="tx1"/>
              </a:solidFill>
              <a:latin typeface="Microsoft YaHei" charset="-122"/>
              <a:ea typeface="Microsoft YaHei" charset="-122"/>
              <a:cs typeface="Microsoft YaHei" charset="-122"/>
            </a:endParaRPr>
          </a:p>
        </p:txBody>
      </p:sp>
      <p:sp>
        <p:nvSpPr>
          <p:cNvPr id="11" name="AutoShape 2" descr="iagram free icon"/>
          <p:cNvSpPr>
            <a:spLocks noChangeAspect="1" noChangeArrowheads="1"/>
          </p:cNvSpPr>
          <p:nvPr/>
        </p:nvSpPr>
        <p:spPr bwMode="auto">
          <a:xfrm>
            <a:off x="114300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2" name="AutoShape 4" descr="iagram free icon"/>
          <p:cNvSpPr>
            <a:spLocks noChangeAspect="1" noChangeArrowheads="1"/>
          </p:cNvSpPr>
          <p:nvPr/>
        </p:nvSpPr>
        <p:spPr bwMode="auto">
          <a:xfrm>
            <a:off x="1257300" y="1143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054" y="3785481"/>
            <a:ext cx="754477" cy="75447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0328" y="3799048"/>
            <a:ext cx="806388" cy="80638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33889" y="3754597"/>
            <a:ext cx="784868" cy="784868"/>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0997" y="3657220"/>
            <a:ext cx="806388" cy="806388"/>
          </a:xfrm>
          <a:prstGeom prst="rect">
            <a:avLst/>
          </a:prstGeom>
        </p:spPr>
      </p:pic>
      <p:sp>
        <p:nvSpPr>
          <p:cNvPr id="3" name="Down Arrow 2"/>
          <p:cNvSpPr/>
          <p:nvPr/>
        </p:nvSpPr>
        <p:spPr>
          <a:xfrm rot="13498306">
            <a:off x="3444334" y="1449817"/>
            <a:ext cx="363474" cy="467858"/>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own Arrow 14"/>
          <p:cNvSpPr/>
          <p:nvPr/>
        </p:nvSpPr>
        <p:spPr>
          <a:xfrm rot="8042833">
            <a:off x="5086576" y="1444114"/>
            <a:ext cx="363474" cy="467858"/>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361242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a:bodyPr>
          <a:lstStyle/>
          <a:p>
            <a:r>
              <a:rPr lang="en-US" altLang="zh-CN" sz="2400" dirty="0">
                <a:ea typeface="DengXian" panose="02010600030101010101" pitchFamily="2" charset="-122"/>
              </a:rPr>
              <a:t>Contents</a:t>
            </a:r>
          </a:p>
          <a:p>
            <a:pPr lvl="1"/>
            <a:r>
              <a:rPr lang="en-US" altLang="zh-CN" sz="1800" dirty="0">
                <a:ea typeface="DengXian" panose="02010600030101010101" pitchFamily="2" charset="-122"/>
              </a:rPr>
              <a:t>KV</a:t>
            </a:r>
            <a:r>
              <a:rPr lang="zh-CN" altLang="en-US" sz="1800" dirty="0">
                <a:ea typeface="DengXian" panose="02010600030101010101" pitchFamily="2" charset="-122"/>
              </a:rPr>
              <a:t>数据结构</a:t>
            </a:r>
            <a:endParaRPr lang="en-US" altLang="zh-CN" sz="1800" dirty="0">
              <a:ea typeface="DengXian" panose="02010600030101010101" pitchFamily="2" charset="-122"/>
            </a:endParaRPr>
          </a:p>
          <a:p>
            <a:pPr lvl="1"/>
            <a:r>
              <a:rPr lang="en-US" altLang="zh-CN" sz="1800" dirty="0">
                <a:ea typeface="DengXian" panose="02010600030101010101" pitchFamily="2" charset="-122"/>
              </a:rPr>
              <a:t>LSTM</a:t>
            </a:r>
            <a:r>
              <a:rPr lang="zh-CN" altLang="en-US" sz="1800" dirty="0">
                <a:ea typeface="DengXian" panose="02010600030101010101" pitchFamily="2" charset="-122"/>
              </a:rPr>
              <a:t>树与</a:t>
            </a:r>
            <a:r>
              <a:rPr lang="en-US" altLang="zh-CN" sz="1800" dirty="0" err="1">
                <a:ea typeface="DengXian" panose="02010600030101010101" pitchFamily="2" charset="-122"/>
              </a:rPr>
              <a:t>SSTable</a:t>
            </a:r>
            <a:endParaRPr lang="en-US" altLang="zh-CN" sz="1800" dirty="0">
              <a:ea typeface="DengXian" panose="02010600030101010101" pitchFamily="2" charset="-122"/>
            </a:endParaRPr>
          </a:p>
          <a:p>
            <a:pPr lvl="1"/>
            <a:r>
              <a:rPr lang="zh-CN" altLang="en-US" sz="1800" dirty="0">
                <a:ea typeface="DengXian" panose="02010600030101010101" pitchFamily="2" charset="-122"/>
              </a:rPr>
              <a:t>日志结构数据库</a:t>
            </a:r>
            <a:endParaRPr lang="en-US" altLang="zh-CN" sz="1800" dirty="0">
              <a:ea typeface="DengXian" panose="02010600030101010101" pitchFamily="2" charset="-122"/>
            </a:endParaRPr>
          </a:p>
          <a:p>
            <a:pPr lvl="2"/>
            <a:r>
              <a:rPr lang="en-US" altLang="zh-CN" dirty="0" err="1">
                <a:ea typeface="DengXian" panose="02010600030101010101" pitchFamily="2" charset="-122"/>
              </a:rPr>
              <a:t>LevelDB</a:t>
            </a:r>
            <a:r>
              <a:rPr lang="en-US" altLang="zh-CN" dirty="0">
                <a:ea typeface="DengXian" panose="02010600030101010101" pitchFamily="2" charset="-122"/>
              </a:rPr>
              <a:t> &amp; </a:t>
            </a:r>
            <a:r>
              <a:rPr lang="en-US" altLang="zh-CN" dirty="0" err="1">
                <a:ea typeface="DengXian" panose="02010600030101010101" pitchFamily="2" charset="-122"/>
              </a:rPr>
              <a:t>RocksDB</a:t>
            </a:r>
            <a:endParaRPr lang="en-US" altLang="zh-CN" dirty="0">
              <a:ea typeface="DengXian" panose="02010600030101010101" pitchFamily="2" charset="-122"/>
            </a:endParaRPr>
          </a:p>
          <a:p>
            <a:pPr lvl="1"/>
            <a:r>
              <a:rPr lang="en-US" altLang="zh-CN" sz="1800" dirty="0">
                <a:ea typeface="DengXian" panose="02010600030101010101" pitchFamily="2" charset="-122"/>
              </a:rPr>
              <a:t>HTAP</a:t>
            </a:r>
            <a:r>
              <a:rPr lang="zh-CN" altLang="en-US" sz="1800" dirty="0">
                <a:ea typeface="DengXian" panose="02010600030101010101" pitchFamily="2" charset="-122"/>
              </a:rPr>
              <a:t>混合存储</a:t>
            </a:r>
            <a:endParaRPr lang="en-US" altLang="zh-CN" sz="1800" dirty="0">
              <a:ea typeface="DengXian" panose="02010600030101010101" pitchFamily="2" charset="-122"/>
            </a:endParaRPr>
          </a:p>
          <a:p>
            <a:pPr lvl="1"/>
            <a:r>
              <a:rPr lang="en-US" altLang="zh-CN" sz="1800" dirty="0">
                <a:ea typeface="DengXian" panose="02010600030101010101" pitchFamily="2" charset="-122"/>
              </a:rPr>
              <a:t>Vector</a:t>
            </a:r>
            <a:r>
              <a:rPr lang="zh-CN" altLang="en-US" sz="1800" dirty="0">
                <a:ea typeface="DengXian" panose="02010600030101010101" pitchFamily="2" charset="-122"/>
              </a:rPr>
              <a:t>数据库</a:t>
            </a:r>
            <a:endParaRPr lang="en-US" altLang="zh-CN" sz="1800" dirty="0">
              <a:ea typeface="DengXian" panose="02010600030101010101" pitchFamily="2" charset="-122"/>
            </a:endParaRPr>
          </a:p>
          <a:p>
            <a:endParaRPr lang="en-US" altLang="zh-CN" sz="2100" dirty="0">
              <a:ea typeface="DengXian" panose="02010600030101010101" pitchFamily="2" charset="-122"/>
            </a:endParaRPr>
          </a:p>
          <a:p>
            <a:r>
              <a:rPr lang="en-US" altLang="zh-CN" sz="2400" dirty="0">
                <a:ea typeface="DengXian" panose="02010600030101010101" pitchFamily="2" charset="-122"/>
              </a:rPr>
              <a:t>Objectives</a:t>
            </a:r>
          </a:p>
          <a:p>
            <a:pPr lvl="1"/>
            <a:r>
              <a:rPr lang="zh-CN" altLang="en-US" sz="1800" dirty="0">
                <a:ea typeface="DengXian" panose="02010600030101010101" pitchFamily="2" charset="-122"/>
              </a:rPr>
              <a:t>能够根据数据特性和数据访问模式，识别适合日志数据库和向量数据库存储的数据，设计并实现其在日志数据库</a:t>
            </a:r>
            <a:r>
              <a:rPr lang="zh-CN" altLang="en-US" sz="1800">
                <a:ea typeface="DengXian" panose="02010600030101010101" pitchFamily="2" charset="-122"/>
              </a:rPr>
              <a:t>和向量数据库中</a:t>
            </a:r>
            <a:r>
              <a:rPr lang="zh-CN" altLang="en-US" sz="1800" dirty="0">
                <a:ea typeface="DengXian" panose="02010600030101010101" pitchFamily="2" charset="-122"/>
              </a:rPr>
              <a:t>的存储和访问方案</a:t>
            </a:r>
            <a:endParaRPr lang="en-US" altLang="zh-CN" sz="1800" dirty="0">
              <a:ea typeface="DengXian" panose="02010600030101010101" pitchFamily="2" charset="-122"/>
            </a:endParaRPr>
          </a:p>
          <a:p>
            <a:pPr lvl="1"/>
            <a:endParaRPr lang="en-US" altLang="zh-CN" sz="1800" dirty="0">
              <a:ea typeface="DengXian" panose="02010600030101010101" pitchFamily="2" charset="-122"/>
            </a:endParaRPr>
          </a:p>
          <a:p>
            <a:pPr lvl="1"/>
            <a:endParaRPr lang="en-US" altLang="zh-CN" sz="1800" dirty="0">
              <a:ea typeface="DengXian" panose="02010600030101010101" pitchFamily="2" charset="-122"/>
            </a:endParaRPr>
          </a:p>
          <a:p>
            <a:endParaRPr lang="zh-CN" altLang="en-US" dirty="0">
              <a:ea typeface="DengXian"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a:t>
            </a:fld>
            <a:endParaRPr lang="zh-CN" altLang="en-US" dirty="0"/>
          </a:p>
        </p:txBody>
      </p:sp>
    </p:spTree>
    <p:extLst>
      <p:ext uri="{BB962C8B-B14F-4D97-AF65-F5344CB8AC3E}">
        <p14:creationId xmlns:p14="http://schemas.microsoft.com/office/powerpoint/2010/main" val="8625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LSM-TREE</a:t>
            </a:r>
            <a:endParaRPr lang="zh-CN" altLang="en-US" dirty="0"/>
          </a:p>
        </p:txBody>
      </p:sp>
      <p:pic>
        <p:nvPicPr>
          <p:cNvPr id="2" name="Picture 1"/>
          <p:cNvPicPr>
            <a:picLocks noChangeAspect="1"/>
          </p:cNvPicPr>
          <p:nvPr/>
        </p:nvPicPr>
        <p:blipFill>
          <a:blip r:embed="rId3"/>
          <a:stretch>
            <a:fillRect/>
          </a:stretch>
        </p:blipFill>
        <p:spPr>
          <a:xfrm>
            <a:off x="2924817" y="876725"/>
            <a:ext cx="4050450" cy="1229810"/>
          </a:xfrm>
          <a:prstGeom prst="rect">
            <a:avLst/>
          </a:prstGeom>
        </p:spPr>
      </p:pic>
      <p:sp>
        <p:nvSpPr>
          <p:cNvPr id="8" name="TextBox 7"/>
          <p:cNvSpPr txBox="1"/>
          <p:nvPr/>
        </p:nvSpPr>
        <p:spPr>
          <a:xfrm>
            <a:off x="1493658" y="760708"/>
            <a:ext cx="1750094" cy="1546577"/>
          </a:xfrm>
          <a:prstGeom prst="rect">
            <a:avLst/>
          </a:prstGeom>
          <a:noFill/>
        </p:spPr>
        <p:txBody>
          <a:bodyPr wrap="none" rtlCol="0">
            <a:spAutoFit/>
          </a:bodyPr>
          <a:lstStyle/>
          <a:p>
            <a:r>
              <a:rPr lang="en-US" altLang="zh-CN" sz="1350" b="1" dirty="0">
                <a:latin typeface="DengXian" panose="02010600030101010101" pitchFamily="2" charset="-122"/>
                <a:ea typeface="DengXian" panose="02010600030101010101" pitchFamily="2" charset="-122"/>
                <a:cs typeface="Microsoft YaHei" charset="-122"/>
              </a:rPr>
              <a:t>LSM-Tree</a:t>
            </a:r>
            <a:r>
              <a:rPr lang="zh-CN" altLang="en-US" sz="1350" b="1" dirty="0">
                <a:latin typeface="DengXian" panose="02010600030101010101" pitchFamily="2" charset="-122"/>
                <a:ea typeface="DengXian" panose="02010600030101010101" pitchFamily="2" charset="-122"/>
                <a:cs typeface="Microsoft YaHei" charset="-122"/>
              </a:rPr>
              <a:t> 抽象结构</a:t>
            </a:r>
            <a:endParaRPr lang="en-US" altLang="zh-CN" sz="1350" b="1"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   分层结构</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Tx/>
              <a:buChar char="-"/>
            </a:pPr>
            <a:r>
              <a:rPr lang="zh-CN" altLang="en-US" sz="1350" dirty="0">
                <a:latin typeface="DengXian" panose="02010600030101010101" pitchFamily="2" charset="-122"/>
                <a:ea typeface="DengXian" panose="02010600030101010101" pitchFamily="2" charset="-122"/>
                <a:cs typeface="Microsoft YaHei" charset="-122"/>
              </a:rPr>
              <a:t>提供写优化</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Tx/>
              <a:buChar char="-"/>
            </a:pPr>
            <a:r>
              <a:rPr lang="en-US" altLang="zh-CN" sz="1350" dirty="0">
                <a:latin typeface="DengXian" panose="02010600030101010101" pitchFamily="2" charset="-122"/>
                <a:ea typeface="DengXian" panose="02010600030101010101" pitchFamily="2" charset="-122"/>
                <a:cs typeface="Microsoft YaHei" charset="-122"/>
              </a:rPr>
              <a:t>TP</a:t>
            </a:r>
            <a:r>
              <a:rPr lang="zh-CN" altLang="en-US" sz="1350" dirty="0">
                <a:latin typeface="DengXian" panose="02010600030101010101" pitchFamily="2" charset="-122"/>
                <a:ea typeface="DengXian" panose="02010600030101010101" pitchFamily="2" charset="-122"/>
                <a:cs typeface="Microsoft YaHei" charset="-122"/>
              </a:rPr>
              <a:t>事务友好</a:t>
            </a:r>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9" name="TextBox 8"/>
          <p:cNvSpPr txBox="1"/>
          <p:nvPr/>
        </p:nvSpPr>
        <p:spPr>
          <a:xfrm>
            <a:off x="1493659" y="2219262"/>
            <a:ext cx="5640838" cy="507831"/>
          </a:xfrm>
          <a:prstGeom prst="rect">
            <a:avLst/>
          </a:prstGeom>
          <a:noFill/>
        </p:spPr>
        <p:txBody>
          <a:bodyPr wrap="square" rtlCol="0">
            <a:spAutoFit/>
          </a:bodyPr>
          <a:lstStyle/>
          <a:p>
            <a:r>
              <a:rPr lang="en-US" altLang="zh-CN" sz="1350" dirty="0" err="1">
                <a:latin typeface="DengXian" panose="02010600030101010101" pitchFamily="2" charset="-122"/>
                <a:ea typeface="DengXian" panose="02010600030101010101" pitchFamily="2" charset="-122"/>
                <a:cs typeface="Microsoft YaHei" charset="-122"/>
              </a:rPr>
              <a:t>RocksDB</a:t>
            </a:r>
            <a:r>
              <a:rPr lang="zh-CN" altLang="en-US" sz="1350" dirty="0">
                <a:latin typeface="DengXian" panose="02010600030101010101" pitchFamily="2" charset="-122"/>
                <a:ea typeface="DengXian" panose="02010600030101010101" pitchFamily="2" charset="-122"/>
                <a:cs typeface="Microsoft YaHei" charset="-122"/>
              </a:rPr>
              <a:t>由</a:t>
            </a:r>
            <a:r>
              <a:rPr lang="en-US" altLang="zh-CN" sz="1350" dirty="0">
                <a:latin typeface="DengXian" panose="02010600030101010101" pitchFamily="2" charset="-122"/>
                <a:ea typeface="DengXian" panose="02010600030101010101" pitchFamily="2" charset="-122"/>
                <a:cs typeface="Microsoft YaHei" charset="-122"/>
              </a:rPr>
              <a:t>Facebook</a:t>
            </a:r>
            <a:r>
              <a:rPr lang="zh-CN" altLang="en-US" sz="1350" dirty="0">
                <a:latin typeface="DengXian" panose="02010600030101010101" pitchFamily="2" charset="-122"/>
                <a:ea typeface="DengXian" panose="02010600030101010101" pitchFamily="2" charset="-122"/>
                <a:cs typeface="Microsoft YaHei" charset="-122"/>
              </a:rPr>
              <a:t>开发，是</a:t>
            </a:r>
            <a:r>
              <a:rPr lang="en-US" altLang="zh-CN" sz="1350" dirty="0">
                <a:latin typeface="DengXian" panose="02010600030101010101" pitchFamily="2" charset="-122"/>
                <a:ea typeface="DengXian" panose="02010600030101010101" pitchFamily="2" charset="-122"/>
                <a:cs typeface="Microsoft YaHei" charset="-122"/>
              </a:rPr>
              <a:t>LSM-Tree</a:t>
            </a:r>
            <a:r>
              <a:rPr lang="zh-CN" altLang="en-US" sz="1350" dirty="0">
                <a:latin typeface="DengXian" panose="02010600030101010101" pitchFamily="2" charset="-122"/>
                <a:ea typeface="DengXian" panose="02010600030101010101" pitchFamily="2" charset="-122"/>
                <a:cs typeface="Microsoft YaHei" charset="-122"/>
              </a:rPr>
              <a:t>数据结构的最成熟实现，越来越多地在主流数据库中作为新的底层存储引擎</a:t>
            </a:r>
            <a:endParaRPr lang="en-US" sz="1350" dirty="0">
              <a:latin typeface="DengXian" panose="02010600030101010101" pitchFamily="2" charset="-122"/>
              <a:ea typeface="DengXian" panose="02010600030101010101" pitchFamily="2" charset="-122"/>
              <a:cs typeface="Microsoft YaHei" charset="-122"/>
            </a:endParaRPr>
          </a:p>
        </p:txBody>
      </p:sp>
      <p:pic>
        <p:nvPicPr>
          <p:cNvPr id="20" name="Picture 8" descr="anaged Service ArangoDB Oasis"/>
          <p:cNvPicPr>
            <a:picLocks noChangeAspect="1" noChangeArrowheads="1"/>
          </p:cNvPicPr>
          <p:nvPr/>
        </p:nvPicPr>
        <p:blipFill rotWithShape="1">
          <a:blip r:embed="rId4">
            <a:extLst>
              <a:ext uri="{28A0092B-C50C-407E-A947-70E740481C1C}">
                <a14:useLocalDpi xmlns:a14="http://schemas.microsoft.com/office/drawing/2010/main" val="0"/>
              </a:ext>
            </a:extLst>
          </a:blip>
          <a:srcRect l="34796" t="28520" r="34964" b="45078"/>
          <a:stretch/>
        </p:blipFill>
        <p:spPr bwMode="auto">
          <a:xfrm>
            <a:off x="5538452" y="3869721"/>
            <a:ext cx="1596045" cy="7855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Mysqlâçå¾çæç´¢ç»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582" y="2761469"/>
            <a:ext cx="2048251" cy="10565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0" descr="Mongodbâçå¾çæç´¢ç»æ"/>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8403" y="3947617"/>
            <a:ext cx="2026823" cy="6756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0" descr="¸å³å¾ç"/>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213" y="3618940"/>
            <a:ext cx="1472222" cy="1087247"/>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 descr="cassandra”的图片搜索结果"/>
          <p:cNvSpPr>
            <a:spLocks noChangeAspect="1" noChangeArrowheads="1"/>
          </p:cNvSpPr>
          <p:nvPr/>
        </p:nvSpPr>
        <p:spPr bwMode="auto">
          <a:xfrm>
            <a:off x="114300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030" name="Picture 6" descr="cassandra”的图片搜索结果&quo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95762" y="2976218"/>
            <a:ext cx="1479819" cy="991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25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par>
                                <p:cTn id="11" presetID="3" presetClass="entr" presetSubtype="1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linds(horizontal)">
                                      <p:cBhvr>
                                        <p:cTn id="13" dur="500"/>
                                        <p:tgtEl>
                                          <p:spTgt spid="21"/>
                                        </p:tgtEl>
                                      </p:cBhvr>
                                    </p:animEffect>
                                  </p:childTnLst>
                                </p:cTn>
                              </p:par>
                              <p:par>
                                <p:cTn id="14" presetID="3"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par>
                                <p:cTn id="17" presetID="3" presetClass="entr" presetSubtype="1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blinds(horizontal)">
                                      <p:cBhvr>
                                        <p:cTn id="2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LSM-TREE</a:t>
            </a:r>
            <a:endParaRPr lang="zh-CN" altLang="en-US" dirty="0"/>
          </a:p>
        </p:txBody>
      </p:sp>
      <p:pic>
        <p:nvPicPr>
          <p:cNvPr id="2" name="Picture 1"/>
          <p:cNvPicPr>
            <a:picLocks noChangeAspect="1"/>
          </p:cNvPicPr>
          <p:nvPr/>
        </p:nvPicPr>
        <p:blipFill>
          <a:blip r:embed="rId3"/>
          <a:stretch>
            <a:fillRect/>
          </a:stretch>
        </p:blipFill>
        <p:spPr>
          <a:xfrm>
            <a:off x="2924817" y="753182"/>
            <a:ext cx="4050450" cy="1229810"/>
          </a:xfrm>
          <a:prstGeom prst="rect">
            <a:avLst/>
          </a:prstGeom>
        </p:spPr>
      </p:pic>
      <p:sp>
        <p:nvSpPr>
          <p:cNvPr id="8" name="TextBox 7"/>
          <p:cNvSpPr txBox="1"/>
          <p:nvPr/>
        </p:nvSpPr>
        <p:spPr>
          <a:xfrm>
            <a:off x="1537106" y="625230"/>
            <a:ext cx="1750094" cy="1546577"/>
          </a:xfrm>
          <a:prstGeom prst="rect">
            <a:avLst/>
          </a:prstGeom>
          <a:noFill/>
        </p:spPr>
        <p:txBody>
          <a:bodyPr wrap="none" rtlCol="0">
            <a:spAutoFit/>
          </a:bodyPr>
          <a:lstStyle/>
          <a:p>
            <a:r>
              <a:rPr lang="en-US" altLang="zh-CN" sz="1350" b="1" dirty="0">
                <a:latin typeface="DengXian" panose="02010600030101010101" pitchFamily="2" charset="-122"/>
                <a:ea typeface="DengXian" panose="02010600030101010101" pitchFamily="2" charset="-122"/>
                <a:cs typeface="Microsoft YaHei" charset="-122"/>
              </a:rPr>
              <a:t>LSM-Tree</a:t>
            </a:r>
            <a:r>
              <a:rPr lang="zh-CN" altLang="en-US" sz="1350" b="1" dirty="0">
                <a:latin typeface="DengXian" panose="02010600030101010101" pitchFamily="2" charset="-122"/>
                <a:ea typeface="DengXian" panose="02010600030101010101" pitchFamily="2" charset="-122"/>
                <a:cs typeface="Microsoft YaHei" charset="-122"/>
              </a:rPr>
              <a:t> 抽象结构</a:t>
            </a:r>
            <a:endParaRPr lang="en-US" altLang="zh-CN" sz="1350" b="1"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   分层结构</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Tx/>
              <a:buChar char="-"/>
            </a:pPr>
            <a:r>
              <a:rPr lang="zh-CN" altLang="en-US" sz="1350" dirty="0">
                <a:latin typeface="DengXian" panose="02010600030101010101" pitchFamily="2" charset="-122"/>
                <a:ea typeface="DengXian" panose="02010600030101010101" pitchFamily="2" charset="-122"/>
                <a:cs typeface="Microsoft YaHei" charset="-122"/>
              </a:rPr>
              <a:t>提供写优化</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Tx/>
              <a:buChar char="-"/>
            </a:pPr>
            <a:r>
              <a:rPr lang="en-US" altLang="zh-CN" sz="1350" dirty="0">
                <a:latin typeface="DengXian" panose="02010600030101010101" pitchFamily="2" charset="-122"/>
                <a:ea typeface="DengXian" panose="02010600030101010101" pitchFamily="2" charset="-122"/>
                <a:cs typeface="Microsoft YaHei" charset="-122"/>
              </a:rPr>
              <a:t>TP</a:t>
            </a:r>
            <a:r>
              <a:rPr lang="zh-CN" altLang="en-US" sz="1350" dirty="0">
                <a:latin typeface="DengXian" panose="02010600030101010101" pitchFamily="2" charset="-122"/>
                <a:ea typeface="DengXian" panose="02010600030101010101" pitchFamily="2" charset="-122"/>
                <a:cs typeface="Microsoft YaHei" charset="-122"/>
              </a:rPr>
              <a:t>事务友好</a:t>
            </a:r>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9" name="TextBox 8"/>
          <p:cNvSpPr txBox="1"/>
          <p:nvPr/>
        </p:nvSpPr>
        <p:spPr>
          <a:xfrm>
            <a:off x="1541603" y="1793842"/>
            <a:ext cx="1563248" cy="300082"/>
          </a:xfrm>
          <a:prstGeom prst="rect">
            <a:avLst/>
          </a:prstGeom>
          <a:noFill/>
        </p:spPr>
        <p:txBody>
          <a:bodyPr wrap="none" rtlCol="0">
            <a:spAutoFit/>
          </a:bodyPr>
          <a:lstStyle/>
          <a:p>
            <a:r>
              <a:rPr lang="en-US" altLang="zh-CN" sz="1350" b="1" dirty="0" err="1">
                <a:latin typeface="DengXian" panose="02010600030101010101" pitchFamily="2" charset="-122"/>
                <a:ea typeface="DengXian" panose="02010600030101010101" pitchFamily="2" charset="-122"/>
                <a:cs typeface="Microsoft YaHei" charset="-122"/>
              </a:rPr>
              <a:t>RocksDB</a:t>
            </a:r>
            <a:r>
              <a:rPr lang="zh-CN" altLang="en-US" sz="1350" b="1" dirty="0">
                <a:latin typeface="DengXian" panose="02010600030101010101" pitchFamily="2" charset="-122"/>
                <a:ea typeface="DengXian" panose="02010600030101010101" pitchFamily="2" charset="-122"/>
                <a:cs typeface="Microsoft YaHei" charset="-122"/>
              </a:rPr>
              <a:t>静态结构</a:t>
            </a:r>
            <a:endParaRPr lang="en-US" sz="1350" b="1" dirty="0">
              <a:latin typeface="DengXian" panose="02010600030101010101" pitchFamily="2" charset="-122"/>
              <a:ea typeface="DengXian" panose="02010600030101010101" pitchFamily="2" charset="-122"/>
              <a:cs typeface="Microsoft YaHei" charset="-122"/>
            </a:endParaRPr>
          </a:p>
        </p:txBody>
      </p:sp>
      <p:sp>
        <p:nvSpPr>
          <p:cNvPr id="10" name="AutoShape 2" descr="cassandra”的图片搜索结果"/>
          <p:cNvSpPr>
            <a:spLocks noChangeAspect="1" noChangeArrowheads="1"/>
          </p:cNvSpPr>
          <p:nvPr/>
        </p:nvSpPr>
        <p:spPr bwMode="auto">
          <a:xfrm>
            <a:off x="114300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309" y="2070842"/>
            <a:ext cx="6772767" cy="3011100"/>
          </a:xfrm>
          <a:prstGeom prst="rect">
            <a:avLst/>
          </a:prstGeom>
        </p:spPr>
      </p:pic>
    </p:spTree>
    <p:extLst>
      <p:ext uri="{BB962C8B-B14F-4D97-AF65-F5344CB8AC3E}">
        <p14:creationId xmlns:p14="http://schemas.microsoft.com/office/powerpoint/2010/main" val="1254414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LSM-TREE</a:t>
            </a:r>
            <a:r>
              <a:rPr lang="zh-CN" altLang="en-US" dirty="0"/>
              <a:t>写阻塞问题</a:t>
            </a:r>
          </a:p>
        </p:txBody>
      </p:sp>
      <p:sp>
        <p:nvSpPr>
          <p:cNvPr id="8" name="TextBox 7"/>
          <p:cNvSpPr txBox="1"/>
          <p:nvPr/>
        </p:nvSpPr>
        <p:spPr>
          <a:xfrm>
            <a:off x="153443" y="811076"/>
            <a:ext cx="1390124" cy="715581"/>
          </a:xfrm>
          <a:prstGeom prst="rect">
            <a:avLst/>
          </a:prstGeom>
          <a:noFill/>
        </p:spPr>
        <p:txBody>
          <a:bodyPr wrap="none" rtlCol="0">
            <a:spAutoFit/>
          </a:bodyPr>
          <a:lstStyle/>
          <a:p>
            <a:r>
              <a:rPr lang="en-US" altLang="zh-CN" sz="1350" b="1" dirty="0" err="1">
                <a:latin typeface="DengXian" panose="02010600030101010101" pitchFamily="2" charset="-122"/>
                <a:ea typeface="DengXian" panose="02010600030101010101" pitchFamily="2" charset="-122"/>
                <a:cs typeface="Microsoft YaHei" charset="-122"/>
              </a:rPr>
              <a:t>RocksDB</a:t>
            </a:r>
            <a:r>
              <a:rPr lang="zh-CN" altLang="en-US" sz="1350" b="1" dirty="0">
                <a:latin typeface="DengXian" panose="02010600030101010101" pitchFamily="2" charset="-122"/>
                <a:ea typeface="DengXian" panose="02010600030101010101" pitchFamily="2" charset="-122"/>
                <a:cs typeface="Microsoft YaHei" charset="-122"/>
              </a:rPr>
              <a:t>写流程</a:t>
            </a:r>
            <a:endParaRPr lang="en-US" altLang="zh-CN" sz="1350" b="1"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15" name="TextBox 14"/>
          <p:cNvSpPr txBox="1"/>
          <p:nvPr/>
        </p:nvSpPr>
        <p:spPr>
          <a:xfrm>
            <a:off x="156656" y="1157325"/>
            <a:ext cx="1959511" cy="715581"/>
          </a:xfrm>
          <a:prstGeom prst="rect">
            <a:avLst/>
          </a:prstGeom>
          <a:noFill/>
        </p:spPr>
        <p:txBody>
          <a:bodyPr wrap="none" rtlCol="0">
            <a:spAutoFit/>
          </a:bodyPr>
          <a:lstStyle/>
          <a:p>
            <a:r>
              <a:rPr lang="zh-CN" altLang="en-US" sz="1350" dirty="0">
                <a:latin typeface="DengXian" panose="02010600030101010101" pitchFamily="2" charset="-122"/>
                <a:ea typeface="DengXian" panose="02010600030101010101" pitchFamily="2" charset="-122"/>
                <a:cs typeface="Microsoft YaHei" charset="-122"/>
              </a:rPr>
              <a:t>优 </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 低延迟插入</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solidFill>
                  <a:schemeClr val="tx1">
                    <a:lumMod val="65000"/>
                    <a:lumOff val="35000"/>
                  </a:schemeClr>
                </a:solidFill>
                <a:latin typeface="DengXian" panose="02010600030101010101" pitchFamily="2" charset="-122"/>
                <a:ea typeface="DengXian" panose="02010600030101010101" pitchFamily="2" charset="-122"/>
                <a:cs typeface="Microsoft YaHei" charset="-122"/>
              </a:rPr>
              <a:t>写入内存后直接返回</a:t>
            </a:r>
            <a:endParaRPr lang="en-US" altLang="zh-CN" sz="1350" dirty="0">
              <a:solidFill>
                <a:schemeClr val="tx1">
                  <a:lumMod val="65000"/>
                  <a:lumOff val="35000"/>
                </a:schemeClr>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solidFill>
                  <a:schemeClr val="tx1">
                    <a:lumMod val="65000"/>
                    <a:lumOff val="35000"/>
                  </a:schemeClr>
                </a:solidFill>
                <a:latin typeface="DengXian" panose="02010600030101010101" pitchFamily="2" charset="-122"/>
                <a:ea typeface="DengXian" panose="02010600030101010101" pitchFamily="2" charset="-122"/>
                <a:cs typeface="Microsoft YaHei" charset="-122"/>
              </a:rPr>
              <a:t>后台异步写入磁盘</a:t>
            </a:r>
            <a:endParaRPr lang="en-US" altLang="zh-CN" sz="1350" dirty="0">
              <a:solidFill>
                <a:schemeClr val="tx1">
                  <a:lumMod val="65000"/>
                  <a:lumOff val="35000"/>
                </a:schemeClr>
              </a:solidFill>
              <a:latin typeface="DengXian" panose="02010600030101010101" pitchFamily="2" charset="-122"/>
              <a:ea typeface="DengXian" panose="02010600030101010101" pitchFamily="2" charset="-122"/>
              <a:cs typeface="Microsoft YaHei"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9449" y="688958"/>
            <a:ext cx="4688012" cy="3927200"/>
          </a:xfrm>
          <a:prstGeom prst="rect">
            <a:avLst/>
          </a:prstGeom>
        </p:spPr>
      </p:pic>
      <p:sp>
        <p:nvSpPr>
          <p:cNvPr id="5" name="Rectangle 4"/>
          <p:cNvSpPr/>
          <p:nvPr/>
        </p:nvSpPr>
        <p:spPr>
          <a:xfrm>
            <a:off x="4284412" y="1526657"/>
            <a:ext cx="4568416" cy="1004564"/>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153443" y="2211710"/>
            <a:ext cx="3626469" cy="1338828"/>
          </a:xfrm>
          <a:prstGeom prst="rect">
            <a:avLst/>
          </a:prstGeom>
        </p:spPr>
        <p:txBody>
          <a:bodyPr wrap="square">
            <a:spAutoFit/>
          </a:bodyPr>
          <a:lstStyle/>
          <a:p>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劣 </a:t>
            </a:r>
            <a:r>
              <a:rPr lang="en-US" altLang="zh-CN" sz="1350" dirty="0">
                <a:solidFill>
                  <a:srgbClr val="FF0000"/>
                </a:solidFill>
                <a:latin typeface="DengXian" panose="02010600030101010101" pitchFamily="2" charset="-122"/>
                <a:ea typeface="DengXian" panose="02010600030101010101" pitchFamily="2" charset="-122"/>
                <a:cs typeface="Microsoft YaHei" charset="-122"/>
              </a:rPr>
              <a:t>-</a:t>
            </a:r>
            <a:r>
              <a:rPr lang="zh-CN" altLang="en-US" sz="1350" dirty="0">
                <a:solidFill>
                  <a:srgbClr val="FF0000"/>
                </a:solidFill>
                <a:latin typeface="DengXian" panose="02010600030101010101" pitchFamily="2" charset="-122"/>
                <a:ea typeface="DengXian" panose="02010600030101010101" pitchFamily="2" charset="-122"/>
                <a:cs typeface="Microsoft YaHei" charset="-122"/>
              </a:rPr>
              <a:t> </a:t>
            </a:r>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写阻塞问题</a:t>
            </a:r>
            <a:endParaRPr lang="en-US" altLang="zh-CN" sz="1350" b="1" dirty="0">
              <a:solidFill>
                <a:srgbClr val="FF0000"/>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en-US" altLang="zh-CN" sz="1350" dirty="0">
                <a:solidFill>
                  <a:srgbClr val="FC6559"/>
                </a:solidFill>
                <a:latin typeface="DengXian" panose="02010600030101010101" pitchFamily="2" charset="-122"/>
                <a:ea typeface="DengXian" panose="02010600030101010101" pitchFamily="2" charset="-122"/>
                <a:cs typeface="Microsoft YaHei" charset="-122"/>
              </a:rPr>
              <a:t>L0</a:t>
            </a:r>
            <a:r>
              <a:rPr lang="zh-CN" altLang="en-US" sz="1350" dirty="0">
                <a:solidFill>
                  <a:srgbClr val="FC6559"/>
                </a:solidFill>
                <a:latin typeface="DengXian" panose="02010600030101010101" pitchFamily="2" charset="-122"/>
                <a:ea typeface="DengXian" panose="02010600030101010101" pitchFamily="2" charset="-122"/>
                <a:cs typeface="Microsoft YaHei" charset="-122"/>
              </a:rPr>
              <a:t>层满时将阻塞内存到磁盘的</a:t>
            </a:r>
            <a:r>
              <a:rPr lang="en-US" altLang="zh-CN" sz="1350" dirty="0">
                <a:solidFill>
                  <a:srgbClr val="FC6559"/>
                </a:solidFill>
                <a:latin typeface="DengXian" panose="02010600030101010101" pitchFamily="2" charset="-122"/>
                <a:ea typeface="DengXian" panose="02010600030101010101" pitchFamily="2" charset="-122"/>
                <a:cs typeface="Microsoft YaHei" charset="-122"/>
              </a:rPr>
              <a:t>Flush</a:t>
            </a:r>
            <a:r>
              <a:rPr lang="zh-CN" altLang="en-US" sz="1350" dirty="0">
                <a:solidFill>
                  <a:srgbClr val="FC6559"/>
                </a:solidFill>
                <a:latin typeface="DengXian" panose="02010600030101010101" pitchFamily="2" charset="-122"/>
                <a:ea typeface="DengXian" panose="02010600030101010101" pitchFamily="2" charset="-122"/>
                <a:cs typeface="Microsoft YaHei" charset="-122"/>
              </a:rPr>
              <a:t>过程</a:t>
            </a:r>
            <a:endParaRPr lang="en-US" altLang="zh-CN" sz="1350" dirty="0">
              <a:solidFill>
                <a:srgbClr val="FC6559"/>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en-US" altLang="zh-CN" sz="1350" dirty="0">
                <a:solidFill>
                  <a:srgbClr val="FC6559"/>
                </a:solidFill>
                <a:latin typeface="DengXian" panose="02010600030101010101" pitchFamily="2" charset="-122"/>
                <a:ea typeface="DengXian" panose="02010600030101010101" pitchFamily="2" charset="-122"/>
                <a:cs typeface="Microsoft YaHei" charset="-122"/>
              </a:rPr>
              <a:t>L0</a:t>
            </a:r>
            <a:r>
              <a:rPr lang="zh-CN" altLang="en-US" sz="1350" dirty="0">
                <a:solidFill>
                  <a:srgbClr val="FC6559"/>
                </a:solidFill>
                <a:latin typeface="DengXian" panose="02010600030101010101" pitchFamily="2" charset="-122"/>
                <a:ea typeface="DengXian" panose="02010600030101010101" pitchFamily="2" charset="-122"/>
                <a:cs typeface="Microsoft YaHei" charset="-122"/>
              </a:rPr>
              <a:t>层下沉</a:t>
            </a:r>
            <a:r>
              <a:rPr lang="en-US" altLang="zh-CN" sz="1350" dirty="0">
                <a:solidFill>
                  <a:srgbClr val="FC6559"/>
                </a:solidFill>
                <a:latin typeface="DengXian" panose="02010600030101010101" pitchFamily="2" charset="-122"/>
                <a:ea typeface="DengXian" panose="02010600030101010101" pitchFamily="2" charset="-122"/>
                <a:cs typeface="Microsoft YaHei" charset="-122"/>
              </a:rPr>
              <a:t>Compaction</a:t>
            </a:r>
            <a:r>
              <a:rPr lang="zh-CN" altLang="en-US" sz="1350" dirty="0">
                <a:solidFill>
                  <a:srgbClr val="FC6559"/>
                </a:solidFill>
                <a:latin typeface="DengXian" panose="02010600030101010101" pitchFamily="2" charset="-122"/>
                <a:ea typeface="DengXian" panose="02010600030101010101" pitchFamily="2" charset="-122"/>
                <a:cs typeface="Microsoft YaHei" charset="-122"/>
              </a:rPr>
              <a:t>过程无法多任务执行</a:t>
            </a:r>
            <a:endParaRPr lang="en-US" altLang="zh-CN" sz="1350" dirty="0">
              <a:solidFill>
                <a:srgbClr val="FC6559"/>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solidFill>
                  <a:srgbClr val="FC6559"/>
                </a:solidFill>
                <a:latin typeface="DengXian" panose="02010600030101010101" pitchFamily="2" charset="-122"/>
                <a:ea typeface="DengXian" panose="02010600030101010101" pitchFamily="2" charset="-122"/>
                <a:cs typeface="Microsoft YaHei" charset="-122"/>
              </a:rPr>
              <a:t>异步写写放大严重，容易磁盘变成瓶颈</a:t>
            </a:r>
            <a:endParaRPr lang="en-US" altLang="zh-CN" sz="1350" dirty="0">
              <a:solidFill>
                <a:srgbClr val="FC6559"/>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endParaRPr lang="en-US" altLang="zh-CN" sz="1350" dirty="0">
              <a:solidFill>
                <a:srgbClr val="FF0000"/>
              </a:solidFill>
              <a:latin typeface="DengXian" panose="02010600030101010101" pitchFamily="2" charset="-122"/>
              <a:ea typeface="DengXian" panose="02010600030101010101" pitchFamily="2" charset="-122"/>
              <a:cs typeface="Microsoft YaHei" charset="-122"/>
            </a:endParaRPr>
          </a:p>
          <a:p>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降低了</a:t>
            </a:r>
            <a:r>
              <a:rPr lang="en-US" altLang="zh-CN" sz="1350" b="1" dirty="0">
                <a:solidFill>
                  <a:srgbClr val="FF0000"/>
                </a:solidFill>
                <a:latin typeface="DengXian" panose="02010600030101010101" pitchFamily="2" charset="-122"/>
                <a:ea typeface="DengXian" panose="02010600030101010101" pitchFamily="2" charset="-122"/>
                <a:cs typeface="Microsoft YaHei" charset="-122"/>
              </a:rPr>
              <a:t>TP</a:t>
            </a:r>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事务的可用性</a:t>
            </a:r>
            <a:endParaRPr lang="en-US" altLang="zh-CN" sz="1350" b="1" dirty="0">
              <a:solidFill>
                <a:srgbClr val="FF0000"/>
              </a:solidFill>
              <a:latin typeface="DengXian" panose="02010600030101010101" pitchFamily="2" charset="-122"/>
              <a:ea typeface="DengXian" panose="02010600030101010101" pitchFamily="2" charset="-122"/>
              <a:cs typeface="Microsoft YaHei" charset="-122"/>
            </a:endParaRPr>
          </a:p>
        </p:txBody>
      </p:sp>
    </p:spTree>
    <p:extLst>
      <p:ext uri="{BB962C8B-B14F-4D97-AF65-F5344CB8AC3E}">
        <p14:creationId xmlns:p14="http://schemas.microsoft.com/office/powerpoint/2010/main" val="1143467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4185" y="735546"/>
            <a:ext cx="4756816" cy="4041710"/>
          </a:xfrm>
          <a:prstGeom prst="rect">
            <a:avLst/>
          </a:prstGeom>
        </p:spPr>
      </p:pic>
      <p:sp>
        <p:nvSpPr>
          <p:cNvPr id="4" name="标题 3"/>
          <p:cNvSpPr>
            <a:spLocks noGrp="1"/>
          </p:cNvSpPr>
          <p:nvPr>
            <p:ph type="title"/>
          </p:nvPr>
        </p:nvSpPr>
        <p:spPr/>
        <p:txBody>
          <a:bodyPr/>
          <a:lstStyle/>
          <a:p>
            <a:r>
              <a:rPr lang="zh-CN" altLang="en-US" dirty="0"/>
              <a:t>背景与问题 </a:t>
            </a:r>
            <a:r>
              <a:rPr lang="en-US" altLang="zh-CN" dirty="0"/>
              <a:t>-</a:t>
            </a:r>
            <a:r>
              <a:rPr lang="zh-CN" altLang="en-US" dirty="0"/>
              <a:t> </a:t>
            </a:r>
            <a:r>
              <a:rPr lang="en-US" altLang="zh-CN" dirty="0"/>
              <a:t>LSM-TREE</a:t>
            </a:r>
            <a:r>
              <a:rPr lang="zh-CN" altLang="en-US" dirty="0"/>
              <a:t>读放大问题</a:t>
            </a:r>
          </a:p>
        </p:txBody>
      </p:sp>
      <p:sp>
        <p:nvSpPr>
          <p:cNvPr id="8" name="TextBox 7"/>
          <p:cNvSpPr txBox="1"/>
          <p:nvPr/>
        </p:nvSpPr>
        <p:spPr>
          <a:xfrm>
            <a:off x="413262" y="904949"/>
            <a:ext cx="1612942" cy="830997"/>
          </a:xfrm>
          <a:prstGeom prst="rect">
            <a:avLst/>
          </a:prstGeom>
          <a:noFill/>
        </p:spPr>
        <p:txBody>
          <a:bodyPr wrap="none" rtlCol="0">
            <a:spAutoFit/>
          </a:bodyPr>
          <a:lstStyle/>
          <a:p>
            <a:r>
              <a:rPr lang="en-US" altLang="zh-CN" sz="1600" b="1" dirty="0" err="1">
                <a:latin typeface="DengXian" panose="02010600030101010101" pitchFamily="2" charset="-122"/>
                <a:ea typeface="DengXian" panose="02010600030101010101" pitchFamily="2" charset="-122"/>
                <a:cs typeface="Microsoft YaHei" charset="-122"/>
              </a:rPr>
              <a:t>RocksDB</a:t>
            </a:r>
            <a:r>
              <a:rPr lang="zh-CN" altLang="en-US" sz="1600" b="1" dirty="0">
                <a:latin typeface="DengXian" panose="02010600030101010101" pitchFamily="2" charset="-122"/>
                <a:ea typeface="DengXian" panose="02010600030101010101" pitchFamily="2" charset="-122"/>
                <a:cs typeface="Microsoft YaHei" charset="-122"/>
              </a:rPr>
              <a:t>读流程</a:t>
            </a:r>
            <a:endParaRPr lang="en-US" altLang="zh-CN" sz="1600" b="1" dirty="0">
              <a:latin typeface="DengXian" panose="02010600030101010101" pitchFamily="2" charset="-122"/>
              <a:ea typeface="DengXian" panose="02010600030101010101" pitchFamily="2" charset="-122"/>
              <a:cs typeface="Microsoft YaHei" charset="-122"/>
            </a:endParaRPr>
          </a:p>
          <a:p>
            <a:endParaRPr lang="en-US" altLang="zh-CN" sz="1600" dirty="0">
              <a:latin typeface="DengXian" panose="02010600030101010101" pitchFamily="2" charset="-122"/>
              <a:ea typeface="DengXian" panose="02010600030101010101" pitchFamily="2" charset="-122"/>
              <a:cs typeface="Microsoft YaHei" charset="-122"/>
            </a:endParaRPr>
          </a:p>
          <a:p>
            <a:endParaRPr lang="en-US" altLang="zh-CN" sz="1600" dirty="0">
              <a:latin typeface="DengXian" panose="02010600030101010101" pitchFamily="2" charset="-122"/>
              <a:ea typeface="DengXian" panose="02010600030101010101" pitchFamily="2" charset="-122"/>
              <a:cs typeface="Microsoft YaHei" charset="-122"/>
            </a:endParaRPr>
          </a:p>
        </p:txBody>
      </p:sp>
      <p:sp>
        <p:nvSpPr>
          <p:cNvPr id="5" name="Rectangle 4"/>
          <p:cNvSpPr/>
          <p:nvPr/>
        </p:nvSpPr>
        <p:spPr>
          <a:xfrm>
            <a:off x="4193959" y="872857"/>
            <a:ext cx="1188131" cy="701051"/>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395536" y="1789932"/>
            <a:ext cx="2848649" cy="1131079"/>
          </a:xfrm>
          <a:prstGeom prst="rect">
            <a:avLst/>
          </a:prstGeom>
        </p:spPr>
        <p:txBody>
          <a:bodyPr wrap="square">
            <a:spAutoFit/>
          </a:bodyPr>
          <a:lstStyle/>
          <a:p>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劣</a:t>
            </a:r>
            <a:r>
              <a:rPr lang="zh-CN" altLang="en-US" sz="1350" dirty="0">
                <a:solidFill>
                  <a:srgbClr val="FF0000"/>
                </a:solidFill>
                <a:latin typeface="DengXian" panose="02010600030101010101" pitchFamily="2" charset="-122"/>
                <a:ea typeface="DengXian" panose="02010600030101010101" pitchFamily="2" charset="-122"/>
                <a:cs typeface="Microsoft YaHei" charset="-122"/>
              </a:rPr>
              <a:t> </a:t>
            </a:r>
            <a:r>
              <a:rPr lang="en-US" altLang="zh-CN" sz="1350" dirty="0">
                <a:solidFill>
                  <a:srgbClr val="FF0000"/>
                </a:solidFill>
                <a:latin typeface="DengXian" panose="02010600030101010101" pitchFamily="2" charset="-122"/>
                <a:ea typeface="DengXian" panose="02010600030101010101" pitchFamily="2" charset="-122"/>
                <a:cs typeface="Microsoft YaHei" charset="-122"/>
              </a:rPr>
              <a:t>-</a:t>
            </a:r>
            <a:r>
              <a:rPr lang="zh-CN" altLang="en-US" sz="1350" dirty="0">
                <a:solidFill>
                  <a:srgbClr val="FF0000"/>
                </a:solidFill>
                <a:latin typeface="DengXian" panose="02010600030101010101" pitchFamily="2" charset="-122"/>
                <a:ea typeface="DengXian" panose="02010600030101010101" pitchFamily="2" charset="-122"/>
                <a:cs typeface="Microsoft YaHei" charset="-122"/>
              </a:rPr>
              <a:t> </a:t>
            </a:r>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读放大问题</a:t>
            </a:r>
            <a:endParaRPr lang="en-US" altLang="zh-CN" sz="1350" b="1" dirty="0">
              <a:solidFill>
                <a:srgbClr val="FF0000"/>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solidFill>
                  <a:srgbClr val="FC6559"/>
                </a:solidFill>
                <a:latin typeface="DengXian" panose="02010600030101010101" pitchFamily="2" charset="-122"/>
                <a:ea typeface="DengXian" panose="02010600030101010101" pitchFamily="2" charset="-122"/>
                <a:cs typeface="Microsoft YaHei" charset="-122"/>
              </a:rPr>
              <a:t>不同层级存储着不同版本的数据</a:t>
            </a:r>
            <a:endParaRPr lang="en-US" altLang="zh-CN" sz="1350" dirty="0">
              <a:solidFill>
                <a:srgbClr val="FC6559"/>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solidFill>
                  <a:srgbClr val="FC6559"/>
                </a:solidFill>
                <a:latin typeface="DengXian" panose="02010600030101010101" pitchFamily="2" charset="-122"/>
                <a:ea typeface="DengXian" panose="02010600030101010101" pitchFamily="2" charset="-122"/>
                <a:cs typeface="Microsoft YaHei" charset="-122"/>
              </a:rPr>
              <a:t>需要访问所有可能的数据文件</a:t>
            </a:r>
            <a:endParaRPr lang="en-US" altLang="zh-CN" sz="1350" dirty="0">
              <a:solidFill>
                <a:srgbClr val="FC6559"/>
              </a:solidFill>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endParaRPr lang="en-US" altLang="zh-CN" sz="1350" dirty="0">
              <a:solidFill>
                <a:srgbClr val="FF0000"/>
              </a:solidFill>
              <a:latin typeface="DengXian" panose="02010600030101010101" pitchFamily="2" charset="-122"/>
              <a:ea typeface="DengXian" panose="02010600030101010101" pitchFamily="2" charset="-122"/>
              <a:cs typeface="Microsoft YaHei" charset="-122"/>
            </a:endParaRPr>
          </a:p>
          <a:p>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限制了</a:t>
            </a:r>
            <a:r>
              <a:rPr lang="en-US" altLang="zh-CN" sz="1350" b="1" dirty="0">
                <a:solidFill>
                  <a:srgbClr val="FF0000"/>
                </a:solidFill>
                <a:latin typeface="DengXian" panose="02010600030101010101" pitchFamily="2" charset="-122"/>
                <a:ea typeface="DengXian" panose="02010600030101010101" pitchFamily="2" charset="-122"/>
                <a:cs typeface="Microsoft YaHei" charset="-122"/>
              </a:rPr>
              <a:t>AP</a:t>
            </a:r>
            <a:r>
              <a:rPr lang="zh-CN" altLang="en-US" sz="1350" b="1" dirty="0">
                <a:solidFill>
                  <a:srgbClr val="FF0000"/>
                </a:solidFill>
                <a:latin typeface="DengXian" panose="02010600030101010101" pitchFamily="2" charset="-122"/>
                <a:ea typeface="DengXian" panose="02010600030101010101" pitchFamily="2" charset="-122"/>
                <a:cs typeface="Microsoft YaHei" charset="-122"/>
              </a:rPr>
              <a:t>查询的性能</a:t>
            </a:r>
            <a:endParaRPr lang="en-US" altLang="zh-CN" sz="1350" b="1" dirty="0">
              <a:solidFill>
                <a:srgbClr val="FF0000"/>
              </a:solidFill>
              <a:latin typeface="DengXian" panose="02010600030101010101" pitchFamily="2" charset="-122"/>
              <a:ea typeface="DengXian" panose="02010600030101010101" pitchFamily="2" charset="-122"/>
              <a:cs typeface="Microsoft YaHei" charset="-122"/>
            </a:endParaRPr>
          </a:p>
        </p:txBody>
      </p:sp>
      <p:sp>
        <p:nvSpPr>
          <p:cNvPr id="10" name="Rectangle 9"/>
          <p:cNvSpPr/>
          <p:nvPr/>
        </p:nvSpPr>
        <p:spPr>
          <a:xfrm>
            <a:off x="5622592" y="872856"/>
            <a:ext cx="1163654" cy="701052"/>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p:cNvSpPr/>
          <p:nvPr/>
        </p:nvSpPr>
        <p:spPr>
          <a:xfrm>
            <a:off x="5172820" y="1957915"/>
            <a:ext cx="1937462" cy="613835"/>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5622592" y="2648839"/>
            <a:ext cx="893624" cy="516977"/>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p:cNvSpPr/>
          <p:nvPr/>
        </p:nvSpPr>
        <p:spPr>
          <a:xfrm>
            <a:off x="5253096" y="3242905"/>
            <a:ext cx="561043" cy="462971"/>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4982812" y="3835859"/>
            <a:ext cx="399278" cy="541172"/>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0726195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10" grpId="0" animBg="1"/>
      <p:bldP spid="11" grpId="0" animBg="1"/>
      <p:bldP spid="12" grpId="0" animBg="1"/>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设计与实现 </a:t>
            </a:r>
            <a:r>
              <a:rPr lang="mr-IN" altLang="zh-CN" dirty="0"/>
              <a:t>–</a:t>
            </a:r>
            <a:r>
              <a:rPr lang="zh-CN" altLang="en-US" dirty="0"/>
              <a:t> 解决写阻塞问题 </a:t>
            </a:r>
          </a:p>
        </p:txBody>
      </p:sp>
      <p:sp>
        <p:nvSpPr>
          <p:cNvPr id="8" name="TextBox 7"/>
          <p:cNvSpPr txBox="1"/>
          <p:nvPr/>
        </p:nvSpPr>
        <p:spPr>
          <a:xfrm>
            <a:off x="110602" y="771550"/>
            <a:ext cx="4887300" cy="715581"/>
          </a:xfrm>
          <a:prstGeom prst="rect">
            <a:avLst/>
          </a:prstGeom>
          <a:noFill/>
        </p:spPr>
        <p:txBody>
          <a:bodyPr wrap="none" rtlCol="0">
            <a:spAutoFit/>
          </a:bodyPr>
          <a:lstStyle/>
          <a:p>
            <a:r>
              <a:rPr lang="zh-CN" altLang="en-US" sz="1350" dirty="0">
                <a:latin typeface="DengXian" panose="02010600030101010101" pitchFamily="2" charset="-122"/>
                <a:ea typeface="DengXian" panose="02010600030101010101" pitchFamily="2" charset="-122"/>
                <a:cs typeface="Microsoft YaHei" charset="-122"/>
              </a:rPr>
              <a:t>在</a:t>
            </a:r>
            <a:r>
              <a:rPr lang="en-US" altLang="zh-CN" sz="1350" dirty="0" err="1">
                <a:latin typeface="DengXian" panose="02010600030101010101" pitchFamily="2" charset="-122"/>
                <a:ea typeface="DengXian" panose="02010600030101010101" pitchFamily="2" charset="-122"/>
                <a:cs typeface="Microsoft YaHei" charset="-122"/>
              </a:rPr>
              <a:t>RocksDB</a:t>
            </a:r>
            <a:r>
              <a:rPr lang="zh-CN" altLang="en-US" sz="1350" dirty="0">
                <a:latin typeface="DengXian" panose="02010600030101010101" pitchFamily="2" charset="-122"/>
                <a:ea typeface="DengXian" panose="02010600030101010101" pitchFamily="2" charset="-122"/>
                <a:cs typeface="Microsoft YaHei" charset="-122"/>
              </a:rPr>
              <a:t>和数据源之间增加一个</a:t>
            </a:r>
            <a:r>
              <a:rPr lang="zh-CN" altLang="en-US" sz="1350" b="1" dirty="0">
                <a:latin typeface="DengXian" panose="02010600030101010101" pitchFamily="2" charset="-122"/>
                <a:ea typeface="DengXian" panose="02010600030101010101" pitchFamily="2" charset="-122"/>
                <a:cs typeface="Microsoft YaHei" charset="-122"/>
              </a:rPr>
              <a:t>收集分发层</a:t>
            </a:r>
            <a:r>
              <a:rPr lang="zh-CN" altLang="en-US" sz="1350" dirty="0">
                <a:latin typeface="DengXian" panose="02010600030101010101" pitchFamily="2" charset="-122"/>
                <a:ea typeface="DengXian" panose="02010600030101010101" pitchFamily="2" charset="-122"/>
                <a:cs typeface="Microsoft YaHei" charset="-122"/>
              </a:rPr>
              <a:t>，集群结构如下</a:t>
            </a:r>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Microsoft YaHei" charset="-122"/>
              <a:ea typeface="Microsoft YaHei" charset="-122"/>
              <a:cs typeface="Microsoft YaHei" charset="-122"/>
            </a:endParaRPr>
          </a:p>
          <a:p>
            <a:endParaRPr lang="en-US" altLang="zh-CN" sz="1350" dirty="0">
              <a:latin typeface="Microsoft YaHei" charset="-122"/>
              <a:ea typeface="Microsoft YaHei" charset="-122"/>
              <a:cs typeface="Microsoft YaHei"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628" y="1221600"/>
            <a:ext cx="6770124" cy="3081077"/>
          </a:xfrm>
          <a:prstGeom prst="rect">
            <a:avLst/>
          </a:prstGeom>
        </p:spPr>
      </p:pic>
      <p:sp>
        <p:nvSpPr>
          <p:cNvPr id="19" name="Rectangle 18"/>
          <p:cNvSpPr/>
          <p:nvPr/>
        </p:nvSpPr>
        <p:spPr>
          <a:xfrm>
            <a:off x="2671228" y="2622199"/>
            <a:ext cx="3662361" cy="651629"/>
          </a:xfrm>
          <a:prstGeom prst="rect">
            <a:avLst/>
          </a:prstGeom>
          <a:noFill/>
          <a:ln w="571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6084168" y="3632367"/>
            <a:ext cx="1723549" cy="323165"/>
          </a:xfrm>
          <a:prstGeom prst="rect">
            <a:avLst/>
          </a:prstGeom>
          <a:noFill/>
        </p:spPr>
        <p:txBody>
          <a:bodyPr wrap="none" rtlCol="0">
            <a:spAutoFit/>
          </a:bodyPr>
          <a:lstStyle/>
          <a:p>
            <a:r>
              <a:rPr lang="zh-CN" altLang="en-US" sz="1500" b="1" dirty="0">
                <a:solidFill>
                  <a:srgbClr val="FF0000"/>
                </a:solidFill>
                <a:latin typeface="Microsoft YaHei" charset="-122"/>
                <a:ea typeface="Microsoft YaHei" charset="-122"/>
                <a:cs typeface="Microsoft YaHei" charset="-122"/>
              </a:rPr>
              <a:t>写阻塞时缓存数据</a:t>
            </a:r>
            <a:endParaRPr lang="en-US" sz="15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790347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解决写阻塞问题 </a:t>
            </a:r>
          </a:p>
        </p:txBody>
      </p:sp>
      <p:sp>
        <p:nvSpPr>
          <p:cNvPr id="8" name="TextBox 7"/>
          <p:cNvSpPr txBox="1"/>
          <p:nvPr/>
        </p:nvSpPr>
        <p:spPr>
          <a:xfrm>
            <a:off x="620709" y="884899"/>
            <a:ext cx="1977158" cy="2377574"/>
          </a:xfrm>
          <a:prstGeom prst="rect">
            <a:avLst/>
          </a:prstGeom>
          <a:noFill/>
        </p:spPr>
        <p:txBody>
          <a:bodyPr wrap="square" rtlCol="0">
            <a:spAutoFit/>
          </a:bodyPr>
          <a:lstStyle/>
          <a:p>
            <a:r>
              <a:rPr lang="zh-CN" altLang="en-US" sz="1350" b="1" dirty="0">
                <a:latin typeface="DengXian" panose="02010600030101010101" pitchFamily="2" charset="-122"/>
                <a:ea typeface="DengXian" panose="02010600030101010101" pitchFamily="2" charset="-122"/>
                <a:cs typeface="Microsoft YaHei" charset="-122"/>
              </a:rPr>
              <a:t>采用中心化设计</a:t>
            </a:r>
            <a:r>
              <a:rPr lang="zh-CN" altLang="en-US" sz="1350" dirty="0">
                <a:latin typeface="DengXian" panose="02010600030101010101" pitchFamily="2" charset="-122"/>
                <a:ea typeface="DengXian" panose="02010600030101010101" pitchFamily="2" charset="-122"/>
                <a:cs typeface="Microsoft YaHei" charset="-122"/>
              </a:rPr>
              <a:t>：</a:t>
            </a:r>
            <a:endParaRPr lang="en-US" altLang="zh-CN" sz="1350" dirty="0">
              <a:latin typeface="DengXian" panose="02010600030101010101" pitchFamily="2" charset="-122"/>
              <a:ea typeface="DengXian" panose="02010600030101010101" pitchFamily="2" charset="-122"/>
              <a:cs typeface="Microsoft YaHei" charset="-122"/>
            </a:endParaRPr>
          </a:p>
          <a:p>
            <a:r>
              <a:rPr lang="en-US" altLang="zh-CN" sz="1350" dirty="0">
                <a:latin typeface="DengXian" panose="02010600030101010101" pitchFamily="2" charset="-122"/>
                <a:ea typeface="DengXian" panose="02010600030101010101" pitchFamily="2" charset="-122"/>
                <a:cs typeface="Microsoft YaHei" charset="-122"/>
              </a:rPr>
              <a:t>Master</a:t>
            </a:r>
            <a:r>
              <a:rPr lang="zh-CN" altLang="en-US" sz="1350" dirty="0">
                <a:latin typeface="DengXian" panose="02010600030101010101" pitchFamily="2" charset="-122"/>
                <a:ea typeface="DengXian" panose="02010600030101010101" pitchFamily="2" charset="-122"/>
                <a:cs typeface="Microsoft YaHei" charset="-122"/>
              </a:rPr>
              <a:t>采用主从备份</a:t>
            </a:r>
            <a:endParaRPr lang="en-US" altLang="zh-CN" sz="1350" dirty="0">
              <a:latin typeface="DengXian" panose="02010600030101010101" pitchFamily="2" charset="-122"/>
              <a:ea typeface="DengXian" panose="02010600030101010101" pitchFamily="2" charset="-122"/>
              <a:cs typeface="Microsoft YaHei" charset="-122"/>
            </a:endParaRPr>
          </a:p>
          <a:p>
            <a:r>
              <a:rPr lang="zh-CN" altLang="en-US" sz="1350" dirty="0">
                <a:latin typeface="DengXian" panose="02010600030101010101" pitchFamily="2" charset="-122"/>
                <a:ea typeface="DengXian" panose="02010600030101010101" pitchFamily="2" charset="-122"/>
                <a:cs typeface="Microsoft YaHei" charset="-122"/>
              </a:rPr>
              <a:t>监控集群负载，</a:t>
            </a:r>
            <a:endParaRPr lang="en-US" altLang="zh-CN" sz="1350" dirty="0">
              <a:latin typeface="DengXian" panose="02010600030101010101" pitchFamily="2" charset="-122"/>
              <a:ea typeface="DengXian" panose="02010600030101010101" pitchFamily="2" charset="-122"/>
              <a:cs typeface="Microsoft YaHei" charset="-122"/>
            </a:endParaRPr>
          </a:p>
          <a:p>
            <a:r>
              <a:rPr lang="zh-CN" altLang="en-US" sz="1350" dirty="0">
                <a:latin typeface="DengXian" panose="02010600030101010101" pitchFamily="2" charset="-122"/>
                <a:ea typeface="DengXian" panose="02010600030101010101" pitchFamily="2" charset="-122"/>
                <a:cs typeface="Microsoft YaHei" charset="-122"/>
              </a:rPr>
              <a:t>调控负载均衡。</a:t>
            </a:r>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endParaRPr lang="en-US" altLang="zh-CN" sz="1350" dirty="0">
              <a:latin typeface="DengXian" panose="02010600030101010101" pitchFamily="2" charset="-122"/>
              <a:ea typeface="DengXian" panose="02010600030101010101" pitchFamily="2" charset="-122"/>
              <a:cs typeface="Microsoft YaHei" charset="-122"/>
            </a:endParaRPr>
          </a:p>
          <a:p>
            <a:r>
              <a:rPr lang="zh-CN" altLang="en-US" sz="1350" dirty="0">
                <a:latin typeface="DengXian" panose="02010600030101010101" pitchFamily="2" charset="-122"/>
                <a:ea typeface="DengXian" panose="02010600030101010101" pitchFamily="2" charset="-122"/>
                <a:cs typeface="Microsoft YaHei" charset="-122"/>
              </a:rPr>
              <a:t>负载均衡策略基于剩余内存大小，</a:t>
            </a:r>
            <a:endParaRPr lang="en-US" altLang="zh-CN" sz="1350" dirty="0">
              <a:latin typeface="DengXian" panose="02010600030101010101" pitchFamily="2" charset="-122"/>
              <a:ea typeface="DengXian" panose="02010600030101010101" pitchFamily="2" charset="-122"/>
              <a:cs typeface="Microsoft YaHei" charset="-122"/>
            </a:endParaRPr>
          </a:p>
          <a:p>
            <a:r>
              <a:rPr lang="zh-CN" altLang="en-US" sz="1350" dirty="0">
                <a:latin typeface="DengXian" panose="02010600030101010101" pitchFamily="2" charset="-122"/>
                <a:ea typeface="DengXian" panose="02010600030101010101" pitchFamily="2" charset="-122"/>
                <a:cs typeface="Microsoft YaHei" charset="-122"/>
              </a:rPr>
              <a:t>即分配到某个节点的概率与剩余内存大小正比</a:t>
            </a:r>
            <a:endParaRPr lang="en-US" altLang="zh-CN" sz="1350" dirty="0">
              <a:latin typeface="DengXian" panose="02010600030101010101" pitchFamily="2" charset="-122"/>
              <a:ea typeface="DengXian" panose="02010600030101010101" pitchFamily="2" charset="-122"/>
              <a:cs typeface="Microsoft YaHei" charset="-122"/>
            </a:endParaRPr>
          </a:p>
        </p:txBody>
      </p:sp>
      <p:pic>
        <p:nvPicPr>
          <p:cNvPr id="9"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552" y="3144057"/>
            <a:ext cx="1750219" cy="11144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867426"/>
            <a:ext cx="5207528" cy="3616634"/>
          </a:xfrm>
          <a:prstGeom prst="rect">
            <a:avLst/>
          </a:prstGeom>
        </p:spPr>
      </p:pic>
      <p:sp>
        <p:nvSpPr>
          <p:cNvPr id="10" name="TextBox 9"/>
          <p:cNvSpPr txBox="1"/>
          <p:nvPr/>
        </p:nvSpPr>
        <p:spPr>
          <a:xfrm>
            <a:off x="613553" y="4287870"/>
            <a:ext cx="7425000" cy="461665"/>
          </a:xfrm>
          <a:prstGeom prst="rect">
            <a:avLst/>
          </a:prstGeom>
          <a:noFill/>
        </p:spPr>
        <p:txBody>
          <a:bodyPr wrap="square" rtlCol="0">
            <a:spAutoFit/>
          </a:bodyPr>
          <a:lstStyle/>
          <a:p>
            <a:pPr marL="214313" indent="-214313">
              <a:buFont typeface="Arial" charset="0"/>
              <a:buChar char="•"/>
            </a:pPr>
            <a:r>
              <a:rPr lang="en-US" altLang="zh-CN" sz="1200" dirty="0">
                <a:latin typeface="DengXian" panose="02010600030101010101" pitchFamily="2" charset="-122"/>
                <a:ea typeface="DengXian" panose="02010600030101010101" pitchFamily="2" charset="-122"/>
                <a:cs typeface="Microsoft YaHei" charset="-122"/>
              </a:rPr>
              <a:t>P</a:t>
            </a:r>
            <a:r>
              <a:rPr lang="en-US" altLang="zh-CN" sz="1200" baseline="-25000" dirty="0">
                <a:latin typeface="DengXian" panose="02010600030101010101" pitchFamily="2" charset="-122"/>
                <a:ea typeface="DengXian" panose="02010600030101010101" pitchFamily="2" charset="-122"/>
                <a:cs typeface="Microsoft YaHei" charset="-122"/>
              </a:rPr>
              <a:t>i</a:t>
            </a:r>
            <a:r>
              <a:rPr lang="zh-CN" altLang="en-US" sz="1200" dirty="0">
                <a:latin typeface="DengXian" panose="02010600030101010101" pitchFamily="2" charset="-122"/>
                <a:ea typeface="DengXian" panose="02010600030101010101" pitchFamily="2" charset="-122"/>
                <a:cs typeface="Microsoft YaHei" charset="-122"/>
              </a:rPr>
              <a:t> </a:t>
            </a:r>
            <a:r>
              <a:rPr lang="en-US" altLang="zh-CN" sz="1200" dirty="0">
                <a:latin typeface="DengXian" panose="02010600030101010101" pitchFamily="2" charset="-122"/>
                <a:ea typeface="DengXian" panose="02010600030101010101" pitchFamily="2" charset="-122"/>
                <a:cs typeface="Microsoft YaHei" charset="-122"/>
              </a:rPr>
              <a:t>:</a:t>
            </a:r>
            <a:r>
              <a:rPr lang="zh-CN" altLang="en-US" sz="1200" dirty="0">
                <a:latin typeface="DengXian" panose="02010600030101010101" pitchFamily="2" charset="-122"/>
                <a:ea typeface="DengXian" panose="02010600030101010101" pitchFamily="2" charset="-122"/>
                <a:cs typeface="Microsoft YaHei" charset="-122"/>
              </a:rPr>
              <a:t> 流量分配到节点</a:t>
            </a:r>
            <a:r>
              <a:rPr lang="en-US" altLang="zh-CN" sz="1200" dirty="0" err="1">
                <a:latin typeface="DengXian" panose="02010600030101010101" pitchFamily="2" charset="-122"/>
                <a:ea typeface="DengXian" panose="02010600030101010101" pitchFamily="2" charset="-122"/>
                <a:cs typeface="Microsoft YaHei" charset="-122"/>
              </a:rPr>
              <a:t>i</a:t>
            </a:r>
            <a:r>
              <a:rPr lang="zh-CN" altLang="en-US" sz="1200" dirty="0">
                <a:latin typeface="DengXian" panose="02010600030101010101" pitchFamily="2" charset="-122"/>
                <a:ea typeface="DengXian" panose="02010600030101010101" pitchFamily="2" charset="-122"/>
                <a:cs typeface="Microsoft YaHei" charset="-122"/>
              </a:rPr>
              <a:t>的概率</a:t>
            </a:r>
            <a:endParaRPr lang="en-US" altLang="zh-CN" sz="1200" dirty="0">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en-US" altLang="zh-CN" sz="1200" dirty="0" err="1">
                <a:latin typeface="DengXian" panose="02010600030101010101" pitchFamily="2" charset="-122"/>
                <a:ea typeface="DengXian" panose="02010600030101010101" pitchFamily="2" charset="-122"/>
                <a:cs typeface="Microsoft YaHei" charset="-122"/>
              </a:rPr>
              <a:t>FM</a:t>
            </a:r>
            <a:r>
              <a:rPr lang="en-US" altLang="zh-CN" sz="1200" baseline="-25000" dirty="0" err="1">
                <a:latin typeface="DengXian" panose="02010600030101010101" pitchFamily="2" charset="-122"/>
                <a:ea typeface="DengXian" panose="02010600030101010101" pitchFamily="2" charset="-122"/>
                <a:cs typeface="Microsoft YaHei" charset="-122"/>
              </a:rPr>
              <a:t>i</a:t>
            </a:r>
            <a:r>
              <a:rPr lang="zh-CN" altLang="en-US" sz="1200" baseline="-25000" dirty="0">
                <a:latin typeface="DengXian" panose="02010600030101010101" pitchFamily="2" charset="-122"/>
                <a:ea typeface="DengXian" panose="02010600030101010101" pitchFamily="2" charset="-122"/>
                <a:cs typeface="Microsoft YaHei" charset="-122"/>
              </a:rPr>
              <a:t> </a:t>
            </a:r>
            <a:r>
              <a:rPr lang="zh-CN" altLang="en-US" sz="1200" dirty="0">
                <a:latin typeface="DengXian" panose="02010600030101010101" pitchFamily="2" charset="-122"/>
                <a:ea typeface="DengXian" panose="02010600030101010101" pitchFamily="2" charset="-122"/>
                <a:cs typeface="Microsoft YaHei" charset="-122"/>
              </a:rPr>
              <a:t> </a:t>
            </a:r>
            <a:r>
              <a:rPr lang="en-US" altLang="zh-CN" sz="1200" dirty="0">
                <a:latin typeface="DengXian" panose="02010600030101010101" pitchFamily="2" charset="-122"/>
                <a:ea typeface="DengXian" panose="02010600030101010101" pitchFamily="2" charset="-122"/>
                <a:cs typeface="Microsoft YaHei" charset="-122"/>
              </a:rPr>
              <a:t>:</a:t>
            </a:r>
            <a:r>
              <a:rPr lang="zh-CN" altLang="en-US" sz="1200" dirty="0">
                <a:latin typeface="DengXian" panose="02010600030101010101" pitchFamily="2" charset="-122"/>
                <a:ea typeface="DengXian" panose="02010600030101010101" pitchFamily="2" charset="-122"/>
                <a:cs typeface="Microsoft YaHei" charset="-122"/>
              </a:rPr>
              <a:t> 节点剩余内存</a:t>
            </a:r>
            <a:endParaRPr lang="en-US" altLang="zh-CN" sz="1200" baseline="-25000" dirty="0">
              <a:latin typeface="DengXian" panose="02010600030101010101" pitchFamily="2" charset="-122"/>
              <a:ea typeface="DengXian" panose="02010600030101010101" pitchFamily="2" charset="-122"/>
              <a:cs typeface="Microsoft YaHei" charset="-122"/>
            </a:endParaRPr>
          </a:p>
        </p:txBody>
      </p:sp>
    </p:spTree>
    <p:extLst>
      <p:ext uri="{BB962C8B-B14F-4D97-AF65-F5344CB8AC3E}">
        <p14:creationId xmlns:p14="http://schemas.microsoft.com/office/powerpoint/2010/main" val="114663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解决读放大问题</a:t>
            </a:r>
          </a:p>
        </p:txBody>
      </p:sp>
      <p:pic>
        <p:nvPicPr>
          <p:cNvPr id="3" name="Picture 2"/>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67544" y="1338658"/>
            <a:ext cx="4859729" cy="3115660"/>
          </a:xfrm>
          <a:prstGeom prst="rect">
            <a:avLst/>
          </a:prstGeom>
        </p:spPr>
      </p:pic>
      <p:sp>
        <p:nvSpPr>
          <p:cNvPr id="5" name="TextBox 4"/>
          <p:cNvSpPr txBox="1"/>
          <p:nvPr/>
        </p:nvSpPr>
        <p:spPr>
          <a:xfrm>
            <a:off x="5922150" y="1677544"/>
            <a:ext cx="1760738" cy="923330"/>
          </a:xfrm>
          <a:prstGeom prst="rect">
            <a:avLst/>
          </a:prstGeom>
          <a:noFill/>
        </p:spPr>
        <p:txBody>
          <a:bodyPr wrap="none" rtlCol="0">
            <a:spAutoFit/>
          </a:bodyPr>
          <a:lstStyle/>
          <a:p>
            <a:r>
              <a:rPr lang="zh-CN" altLang="en-US" sz="1350" b="1" dirty="0">
                <a:latin typeface="DengXian" panose="02010600030101010101" pitchFamily="2" charset="-122"/>
                <a:ea typeface="DengXian" panose="02010600030101010101" pitchFamily="2" charset="-122"/>
                <a:cs typeface="Microsoft YaHei" charset="-122"/>
              </a:rPr>
              <a:t>行式存储</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原</a:t>
            </a:r>
            <a:r>
              <a:rPr lang="en-US" altLang="zh-CN" sz="1350" dirty="0">
                <a:latin typeface="DengXian" panose="02010600030101010101" pitchFamily="2" charset="-122"/>
                <a:ea typeface="DengXian" panose="02010600030101010101" pitchFamily="2" charset="-122"/>
                <a:cs typeface="Microsoft YaHei" charset="-122"/>
              </a:rPr>
              <a:t>)</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适合事务处理</a:t>
            </a:r>
            <a:r>
              <a:rPr lang="en-US" altLang="zh-CN" sz="1350" dirty="0">
                <a:latin typeface="DengXian" panose="02010600030101010101" pitchFamily="2" charset="-122"/>
                <a:ea typeface="DengXian" panose="02010600030101010101" pitchFamily="2" charset="-122"/>
                <a:cs typeface="Microsoft YaHei" charset="-122"/>
              </a:rPr>
              <a:t>(TP)</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数据写入不需要</a:t>
            </a:r>
            <a:br>
              <a:rPr lang="en-US" altLang="zh-CN" sz="1350" dirty="0">
                <a:latin typeface="DengXian" panose="02010600030101010101" pitchFamily="2" charset="-122"/>
                <a:ea typeface="DengXian" panose="02010600030101010101" pitchFamily="2" charset="-122"/>
                <a:cs typeface="Microsoft YaHei" charset="-122"/>
              </a:rPr>
            </a:br>
            <a:r>
              <a:rPr lang="zh-CN" altLang="en-US" sz="1350" dirty="0">
                <a:latin typeface="DengXian" panose="02010600030101010101" pitchFamily="2" charset="-122"/>
                <a:ea typeface="DengXian" panose="02010600030101010101" pitchFamily="2" charset="-122"/>
                <a:cs typeface="Microsoft YaHei" charset="-122"/>
              </a:rPr>
              <a:t>拆分属性</a:t>
            </a:r>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19" name="TextBox 18"/>
          <p:cNvSpPr txBox="1"/>
          <p:nvPr/>
        </p:nvSpPr>
        <p:spPr>
          <a:xfrm>
            <a:off x="5922150" y="3192460"/>
            <a:ext cx="1783180" cy="923330"/>
          </a:xfrm>
          <a:prstGeom prst="rect">
            <a:avLst/>
          </a:prstGeom>
          <a:noFill/>
        </p:spPr>
        <p:txBody>
          <a:bodyPr wrap="none" rtlCol="0">
            <a:spAutoFit/>
          </a:bodyPr>
          <a:lstStyle/>
          <a:p>
            <a:r>
              <a:rPr lang="zh-CN" altLang="en-US" sz="1350" b="1" dirty="0">
                <a:latin typeface="DengXian" panose="02010600030101010101" pitchFamily="2" charset="-122"/>
                <a:ea typeface="DengXian" panose="02010600030101010101" pitchFamily="2" charset="-122"/>
                <a:cs typeface="Microsoft YaHei" charset="-122"/>
              </a:rPr>
              <a:t>列式存储</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新增</a:t>
            </a:r>
            <a:r>
              <a:rPr lang="en-US" altLang="zh-CN" sz="1350" dirty="0">
                <a:latin typeface="DengXian" panose="02010600030101010101" pitchFamily="2" charset="-122"/>
                <a:ea typeface="DengXian" panose="02010600030101010101" pitchFamily="2" charset="-122"/>
                <a:cs typeface="Microsoft YaHei" charset="-122"/>
              </a:rPr>
              <a:t>)</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适合分析处理</a:t>
            </a:r>
            <a:r>
              <a:rPr lang="en-US" altLang="zh-CN" sz="1350" dirty="0">
                <a:latin typeface="DengXian" panose="02010600030101010101" pitchFamily="2" charset="-122"/>
                <a:ea typeface="DengXian" panose="02010600030101010101" pitchFamily="2" charset="-122"/>
                <a:cs typeface="Microsoft YaHei" charset="-122"/>
              </a:rPr>
              <a:t>(AP)</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便于分类压缩</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对内存友好</a:t>
            </a:r>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8" name="Rectangle 7"/>
          <p:cNvSpPr/>
          <p:nvPr/>
        </p:nvSpPr>
        <p:spPr>
          <a:xfrm>
            <a:off x="107504" y="716407"/>
            <a:ext cx="5472941" cy="553998"/>
          </a:xfrm>
          <a:prstGeom prst="rect">
            <a:avLst/>
          </a:prstGeom>
        </p:spPr>
        <p:txBody>
          <a:bodyPr wrap="square">
            <a:spAutoFit/>
          </a:bodyPr>
          <a:lstStyle/>
          <a:p>
            <a:r>
              <a:rPr lang="zh-CN" altLang="en-US" sz="1600" b="1" dirty="0">
                <a:latin typeface="DengXian" panose="02010600030101010101" pitchFamily="2" charset="-122"/>
                <a:ea typeface="DengXian" panose="02010600030101010101" pitchFamily="2" charset="-122"/>
                <a:cs typeface="Microsoft YaHei" charset="-122"/>
              </a:rPr>
              <a:t>在</a:t>
            </a:r>
            <a:r>
              <a:rPr lang="en-US" altLang="zh-CN" sz="1600" b="1" dirty="0" err="1">
                <a:latin typeface="DengXian" panose="02010600030101010101" pitchFamily="2" charset="-122"/>
                <a:ea typeface="DengXian" panose="02010600030101010101" pitchFamily="2" charset="-122"/>
                <a:cs typeface="Microsoft YaHei" charset="-122"/>
              </a:rPr>
              <a:t>RocksDB</a:t>
            </a:r>
            <a:r>
              <a:rPr lang="zh-CN" altLang="en-US" sz="1600" b="1" dirty="0">
                <a:latin typeface="DengXian" panose="02010600030101010101" pitchFamily="2" charset="-122"/>
                <a:ea typeface="DengXian" panose="02010600030101010101" pitchFamily="2" charset="-122"/>
                <a:cs typeface="Microsoft YaHei" charset="-122"/>
              </a:rPr>
              <a:t>中增加列式存储</a:t>
            </a:r>
            <a:endParaRPr lang="en-US" altLang="zh-CN" sz="1600" b="1" dirty="0">
              <a:latin typeface="DengXian" panose="02010600030101010101" pitchFamily="2" charset="-122"/>
              <a:ea typeface="DengXian" panose="02010600030101010101" pitchFamily="2" charset="-122"/>
              <a:cs typeface="Microsoft YaHei" charset="-122"/>
            </a:endParaRPr>
          </a:p>
          <a:p>
            <a:r>
              <a:rPr lang="zh-CN" altLang="en-US" sz="1400" dirty="0">
                <a:latin typeface="DengXian" panose="02010600030101010101" pitchFamily="2" charset="-122"/>
                <a:ea typeface="DengXian" panose="02010600030101010101" pitchFamily="2" charset="-122"/>
                <a:cs typeface="Microsoft YaHei" charset="-122"/>
              </a:rPr>
              <a:t>列式存储在访问少量列时磁盘读取量更小，可以减少读放大的开销</a:t>
            </a:r>
          </a:p>
        </p:txBody>
      </p:sp>
    </p:spTree>
    <p:extLst>
      <p:ext uri="{BB962C8B-B14F-4D97-AF65-F5344CB8AC3E}">
        <p14:creationId xmlns:p14="http://schemas.microsoft.com/office/powerpoint/2010/main" val="12806858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解决读放大问题</a:t>
            </a:r>
          </a:p>
        </p:txBody>
      </p:sp>
      <p:sp>
        <p:nvSpPr>
          <p:cNvPr id="5" name="TextBox 4"/>
          <p:cNvSpPr txBox="1"/>
          <p:nvPr/>
        </p:nvSpPr>
        <p:spPr>
          <a:xfrm>
            <a:off x="6394722" y="1461527"/>
            <a:ext cx="1760738" cy="923330"/>
          </a:xfrm>
          <a:prstGeom prst="rect">
            <a:avLst/>
          </a:prstGeom>
          <a:noFill/>
        </p:spPr>
        <p:txBody>
          <a:bodyPr wrap="none" rtlCol="0">
            <a:spAutoFit/>
          </a:bodyPr>
          <a:lstStyle/>
          <a:p>
            <a:r>
              <a:rPr lang="zh-CN" altLang="en-US" sz="1350" b="1" dirty="0">
                <a:latin typeface="DengXian" panose="02010600030101010101" pitchFamily="2" charset="-122"/>
                <a:ea typeface="DengXian" panose="02010600030101010101" pitchFamily="2" charset="-122"/>
                <a:cs typeface="Microsoft YaHei" charset="-122"/>
              </a:rPr>
              <a:t>行式存储</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原</a:t>
            </a:r>
            <a:r>
              <a:rPr lang="en-US" altLang="zh-CN" sz="1350" dirty="0">
                <a:latin typeface="DengXian" panose="02010600030101010101" pitchFamily="2" charset="-122"/>
                <a:ea typeface="DengXian" panose="02010600030101010101" pitchFamily="2" charset="-122"/>
                <a:cs typeface="Microsoft YaHei" charset="-122"/>
              </a:rPr>
              <a:t>)</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适合事务处理</a:t>
            </a:r>
            <a:r>
              <a:rPr lang="en-US" altLang="zh-CN" sz="1350" dirty="0">
                <a:latin typeface="DengXian" panose="02010600030101010101" pitchFamily="2" charset="-122"/>
                <a:ea typeface="DengXian" panose="02010600030101010101" pitchFamily="2" charset="-122"/>
                <a:cs typeface="Microsoft YaHei" charset="-122"/>
              </a:rPr>
              <a:t>(TP)</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数据写入不需要</a:t>
            </a:r>
            <a:br>
              <a:rPr lang="en-US" altLang="zh-CN" sz="1350" dirty="0">
                <a:latin typeface="DengXian" panose="02010600030101010101" pitchFamily="2" charset="-122"/>
                <a:ea typeface="DengXian" panose="02010600030101010101" pitchFamily="2" charset="-122"/>
                <a:cs typeface="Microsoft YaHei" charset="-122"/>
              </a:rPr>
            </a:br>
            <a:r>
              <a:rPr lang="zh-CN" altLang="en-US" sz="1350" dirty="0">
                <a:latin typeface="DengXian" panose="02010600030101010101" pitchFamily="2" charset="-122"/>
                <a:ea typeface="DengXian" panose="02010600030101010101" pitchFamily="2" charset="-122"/>
                <a:cs typeface="Microsoft YaHei" charset="-122"/>
              </a:rPr>
              <a:t>拆分属性</a:t>
            </a:r>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19" name="TextBox 18"/>
          <p:cNvSpPr txBox="1"/>
          <p:nvPr/>
        </p:nvSpPr>
        <p:spPr>
          <a:xfrm>
            <a:off x="6414880" y="3363838"/>
            <a:ext cx="1783180" cy="923330"/>
          </a:xfrm>
          <a:prstGeom prst="rect">
            <a:avLst/>
          </a:prstGeom>
          <a:noFill/>
        </p:spPr>
        <p:txBody>
          <a:bodyPr wrap="none" rtlCol="0">
            <a:spAutoFit/>
          </a:bodyPr>
          <a:lstStyle/>
          <a:p>
            <a:r>
              <a:rPr lang="zh-CN" altLang="en-US" sz="1350" b="1" dirty="0">
                <a:latin typeface="DengXian" panose="02010600030101010101" pitchFamily="2" charset="-122"/>
                <a:ea typeface="DengXian" panose="02010600030101010101" pitchFamily="2" charset="-122"/>
                <a:cs typeface="Microsoft YaHei" charset="-122"/>
              </a:rPr>
              <a:t>列式存储</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新增</a:t>
            </a:r>
            <a:r>
              <a:rPr lang="en-US" altLang="zh-CN" sz="1350" dirty="0">
                <a:latin typeface="DengXian" panose="02010600030101010101" pitchFamily="2" charset="-122"/>
                <a:ea typeface="DengXian" panose="02010600030101010101" pitchFamily="2" charset="-122"/>
                <a:cs typeface="Microsoft YaHei" charset="-122"/>
              </a:rPr>
              <a:t>)</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适合分析处理</a:t>
            </a:r>
            <a:r>
              <a:rPr lang="en-US" altLang="zh-CN" sz="1350" dirty="0">
                <a:latin typeface="DengXian" panose="02010600030101010101" pitchFamily="2" charset="-122"/>
                <a:ea typeface="DengXian" panose="02010600030101010101" pitchFamily="2" charset="-122"/>
                <a:cs typeface="Microsoft YaHei" charset="-122"/>
              </a:rPr>
              <a:t>(AP)</a:t>
            </a: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便于分类压缩</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buFont typeface="Arial" charset="0"/>
              <a:buChar char="•"/>
            </a:pPr>
            <a:r>
              <a:rPr lang="zh-CN" altLang="en-US" sz="1350" dirty="0">
                <a:latin typeface="DengXian" panose="02010600030101010101" pitchFamily="2" charset="-122"/>
                <a:ea typeface="DengXian" panose="02010600030101010101" pitchFamily="2" charset="-122"/>
                <a:cs typeface="Microsoft YaHei" charset="-122"/>
              </a:rPr>
              <a:t>对内存友好</a:t>
            </a:r>
            <a:endParaRPr lang="en-US" altLang="zh-CN" sz="1350" dirty="0">
              <a:latin typeface="DengXian" panose="02010600030101010101" pitchFamily="2" charset="-122"/>
              <a:ea typeface="DengXian" panose="02010600030101010101" pitchFamily="2" charset="-122"/>
              <a:cs typeface="Microsoft YaHei" charset="-122"/>
            </a:endParaRPr>
          </a:p>
        </p:txBody>
      </p:sp>
      <p:sp>
        <p:nvSpPr>
          <p:cNvPr id="8" name="Rectangle 7"/>
          <p:cNvSpPr/>
          <p:nvPr/>
        </p:nvSpPr>
        <p:spPr>
          <a:xfrm>
            <a:off x="107505" y="706355"/>
            <a:ext cx="6671972" cy="553998"/>
          </a:xfrm>
          <a:prstGeom prst="rect">
            <a:avLst/>
          </a:prstGeom>
        </p:spPr>
        <p:txBody>
          <a:bodyPr wrap="square">
            <a:spAutoFit/>
          </a:bodyPr>
          <a:lstStyle/>
          <a:p>
            <a:r>
              <a:rPr lang="zh-CN" altLang="en-US" sz="1600" b="1" dirty="0">
                <a:latin typeface="DengXian" panose="02010600030101010101" pitchFamily="2" charset="-122"/>
                <a:ea typeface="DengXian" panose="02010600030101010101" pitchFamily="2" charset="-122"/>
                <a:cs typeface="Microsoft YaHei" charset="-122"/>
              </a:rPr>
              <a:t>在</a:t>
            </a:r>
            <a:r>
              <a:rPr lang="en-US" altLang="zh-CN" sz="1600" b="1" dirty="0" err="1">
                <a:latin typeface="DengXian" panose="02010600030101010101" pitchFamily="2" charset="-122"/>
                <a:ea typeface="DengXian" panose="02010600030101010101" pitchFamily="2" charset="-122"/>
                <a:cs typeface="Microsoft YaHei" charset="-122"/>
              </a:rPr>
              <a:t>RocksDB</a:t>
            </a:r>
            <a:r>
              <a:rPr lang="zh-CN" altLang="en-US" sz="1600" b="1" dirty="0">
                <a:latin typeface="DengXian" panose="02010600030101010101" pitchFamily="2" charset="-122"/>
                <a:ea typeface="DengXian" panose="02010600030101010101" pitchFamily="2" charset="-122"/>
                <a:cs typeface="Microsoft YaHei" charset="-122"/>
              </a:rPr>
              <a:t>中增加列式存储</a:t>
            </a:r>
            <a:endParaRPr lang="en-US" altLang="zh-CN" sz="1600" b="1" dirty="0">
              <a:latin typeface="DengXian" panose="02010600030101010101" pitchFamily="2" charset="-122"/>
              <a:ea typeface="DengXian" panose="02010600030101010101" pitchFamily="2" charset="-122"/>
              <a:cs typeface="Microsoft YaHei" charset="-122"/>
            </a:endParaRPr>
          </a:p>
          <a:p>
            <a:r>
              <a:rPr lang="zh-CN" altLang="en-US" sz="1400" dirty="0">
                <a:latin typeface="DengXian" panose="02010600030101010101" pitchFamily="2" charset="-122"/>
                <a:ea typeface="DengXian" panose="02010600030101010101" pitchFamily="2" charset="-122"/>
                <a:cs typeface="Microsoft YaHei" charset="-122"/>
              </a:rPr>
              <a:t>列式存储在访问少量列时磁盘读取量更小，可以减少读放大的开销</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92" y="1346332"/>
            <a:ext cx="3859531" cy="16568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219822"/>
            <a:ext cx="4962970" cy="1608370"/>
          </a:xfrm>
          <a:prstGeom prst="rect">
            <a:avLst/>
          </a:prstGeom>
        </p:spPr>
      </p:pic>
    </p:spTree>
    <p:extLst>
      <p:ext uri="{BB962C8B-B14F-4D97-AF65-F5344CB8AC3E}">
        <p14:creationId xmlns:p14="http://schemas.microsoft.com/office/powerpoint/2010/main" val="5258175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解决读放大问题</a:t>
            </a:r>
          </a:p>
        </p:txBody>
      </p:sp>
      <p:sp>
        <p:nvSpPr>
          <p:cNvPr id="8" name="Rectangle 7"/>
          <p:cNvSpPr/>
          <p:nvPr/>
        </p:nvSpPr>
        <p:spPr>
          <a:xfrm>
            <a:off x="107504" y="706354"/>
            <a:ext cx="8424935" cy="4087722"/>
          </a:xfrm>
          <a:prstGeom prst="rect">
            <a:avLst/>
          </a:prstGeom>
        </p:spPr>
        <p:txBody>
          <a:bodyPr wrap="square">
            <a:spAutoFit/>
          </a:bodyPr>
          <a:lstStyle/>
          <a:p>
            <a:pPr>
              <a:lnSpc>
                <a:spcPct val="120000"/>
              </a:lnSpc>
            </a:pPr>
            <a:r>
              <a:rPr lang="zh-CN" altLang="en-US" sz="1500" b="1" dirty="0">
                <a:latin typeface="DengXian" panose="02010600030101010101" pitchFamily="2" charset="-122"/>
                <a:ea typeface="DengXian" panose="02010600030101010101" pitchFamily="2" charset="-122"/>
                <a:cs typeface="Microsoft YaHei" charset="-122"/>
              </a:rPr>
              <a:t>提出混合存储策略</a:t>
            </a:r>
            <a:endParaRPr lang="en-US" altLang="zh-CN" sz="1500" b="1" dirty="0">
              <a:latin typeface="DengXian" panose="02010600030101010101" pitchFamily="2" charset="-122"/>
              <a:ea typeface="DengXian" panose="02010600030101010101" pitchFamily="2" charset="-122"/>
              <a:cs typeface="Microsoft YaHei" charset="-122"/>
            </a:endParaRPr>
          </a:p>
          <a:p>
            <a:pPr>
              <a:lnSpc>
                <a:spcPct val="120000"/>
              </a:lnSpc>
            </a:pPr>
            <a:r>
              <a:rPr lang="zh-CN" altLang="en-US" sz="1350" dirty="0">
                <a:latin typeface="DengXian" panose="02010600030101010101" pitchFamily="2" charset="-122"/>
                <a:ea typeface="DengXian" panose="02010600030101010101" pitchFamily="2" charset="-122"/>
                <a:cs typeface="Microsoft YaHei" charset="-122"/>
              </a:rPr>
              <a:t>     </a:t>
            </a:r>
            <a:r>
              <a:rPr lang="en-US" altLang="zh-CN" sz="1350" dirty="0">
                <a:latin typeface="DengXian" panose="02010600030101010101" pitchFamily="2" charset="-122"/>
                <a:ea typeface="DengXian" panose="02010600030101010101" pitchFamily="2" charset="-122"/>
                <a:cs typeface="Microsoft YaHei" charset="-122"/>
              </a:rPr>
              <a:t>=&gt;</a:t>
            </a:r>
            <a:r>
              <a:rPr lang="zh-CN" altLang="en-US" sz="1350" dirty="0">
                <a:latin typeface="DengXian" panose="02010600030101010101" pitchFamily="2" charset="-122"/>
                <a:ea typeface="DengXian" panose="02010600030101010101" pitchFamily="2" charset="-122"/>
                <a:cs typeface="Microsoft YaHei" charset="-122"/>
              </a:rPr>
              <a:t>常做事务的数据以行式存储，</a:t>
            </a:r>
            <a:endParaRPr lang="en-US" altLang="zh-CN" sz="1350" dirty="0">
              <a:latin typeface="DengXian" panose="02010600030101010101" pitchFamily="2" charset="-122"/>
              <a:ea typeface="DengXian" panose="02010600030101010101" pitchFamily="2" charset="-122"/>
              <a:cs typeface="Microsoft YaHei" charset="-122"/>
            </a:endParaRPr>
          </a:p>
          <a:p>
            <a:pPr>
              <a:lnSpc>
                <a:spcPct val="120000"/>
              </a:lnSpc>
            </a:pPr>
            <a:r>
              <a:rPr lang="zh-CN" altLang="en-US" sz="1350" dirty="0">
                <a:latin typeface="DengXian" panose="02010600030101010101" pitchFamily="2" charset="-122"/>
                <a:ea typeface="DengXian" panose="02010600030101010101" pitchFamily="2" charset="-122"/>
                <a:cs typeface="Microsoft YaHei" charset="-122"/>
              </a:rPr>
              <a:t>     </a:t>
            </a:r>
            <a:r>
              <a:rPr lang="en-US" altLang="zh-CN" sz="1350" dirty="0">
                <a:latin typeface="DengXian" panose="02010600030101010101" pitchFamily="2" charset="-122"/>
                <a:ea typeface="DengXian" panose="02010600030101010101" pitchFamily="2" charset="-122"/>
                <a:cs typeface="Microsoft YaHei" charset="-122"/>
              </a:rPr>
              <a:t>=&gt;</a:t>
            </a:r>
            <a:r>
              <a:rPr lang="zh-CN" altLang="en-US" sz="1350" dirty="0">
                <a:latin typeface="DengXian" panose="02010600030101010101" pitchFamily="2" charset="-122"/>
                <a:ea typeface="DengXian" panose="02010600030101010101" pitchFamily="2" charset="-122"/>
                <a:cs typeface="Microsoft YaHei" charset="-122"/>
              </a:rPr>
              <a:t>常做查询的数据以列式存储</a:t>
            </a:r>
            <a:endParaRPr lang="en-US" altLang="zh-CN" sz="1350" dirty="0">
              <a:latin typeface="DengXian" panose="02010600030101010101" pitchFamily="2" charset="-122"/>
              <a:ea typeface="DengXian" panose="02010600030101010101" pitchFamily="2" charset="-122"/>
              <a:cs typeface="Microsoft YaHei" charset="-122"/>
            </a:endParaRPr>
          </a:p>
          <a:p>
            <a:pPr>
              <a:lnSpc>
                <a:spcPct val="120000"/>
              </a:lnSpc>
            </a:pPr>
            <a:endParaRPr lang="en-US" altLang="zh-CN" sz="1350" dirty="0">
              <a:latin typeface="DengXian" panose="02010600030101010101" pitchFamily="2" charset="-122"/>
              <a:ea typeface="DengXian" panose="02010600030101010101" pitchFamily="2" charset="-122"/>
              <a:cs typeface="Microsoft YaHei" charset="-122"/>
            </a:endParaRPr>
          </a:p>
          <a:p>
            <a:pPr>
              <a:lnSpc>
                <a:spcPct val="120000"/>
              </a:lnSpc>
            </a:pPr>
            <a:r>
              <a:rPr lang="zh-CN" altLang="en-US" sz="1350" b="1" dirty="0">
                <a:latin typeface="DengXian" panose="02010600030101010101" pitchFamily="2" charset="-122"/>
                <a:ea typeface="DengXian" panose="02010600030101010101" pitchFamily="2" charset="-122"/>
                <a:cs typeface="Microsoft YaHei" charset="-122"/>
              </a:rPr>
              <a:t>以磁盘读写开销为格式转换的指标</a:t>
            </a:r>
            <a:endParaRPr lang="en-US" altLang="zh-CN" sz="1350" b="1"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r>
              <a:rPr lang="zh-CN" altLang="en-US" sz="1350" dirty="0">
                <a:latin typeface="DengXian" panose="02010600030101010101" pitchFamily="2" charset="-122"/>
                <a:ea typeface="DengXian" panose="02010600030101010101" pitchFamily="2" charset="-122"/>
                <a:cs typeface="Microsoft YaHei" charset="-122"/>
              </a:rPr>
              <a:t>以</a:t>
            </a:r>
            <a:r>
              <a:rPr lang="zh-CN" altLang="en-US" sz="1350" b="1" dirty="0">
                <a:latin typeface="DengXian" panose="02010600030101010101" pitchFamily="2" charset="-122"/>
                <a:ea typeface="DengXian" panose="02010600030101010101" pitchFamily="2" charset="-122"/>
                <a:cs typeface="Microsoft YaHei" charset="-122"/>
              </a:rPr>
              <a:t>文件</a:t>
            </a:r>
            <a:r>
              <a:rPr lang="zh-CN" altLang="en-US" sz="1350" dirty="0">
                <a:latin typeface="DengXian" panose="02010600030101010101" pitchFamily="2" charset="-122"/>
                <a:ea typeface="DengXian" panose="02010600030101010101" pitchFamily="2" charset="-122"/>
                <a:cs typeface="Microsoft YaHei" charset="-122"/>
              </a:rPr>
              <a:t>为格式调整粒度</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r>
              <a:rPr lang="zh-CN" altLang="en-US" sz="1350" dirty="0">
                <a:latin typeface="DengXian" panose="02010600030101010101" pitchFamily="2" charset="-122"/>
                <a:ea typeface="DengXian" panose="02010600030101010101" pitchFamily="2" charset="-122"/>
                <a:cs typeface="Microsoft YaHei" charset="-122"/>
              </a:rPr>
              <a:t>额外记录每个文件的历史操作</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r>
              <a:rPr lang="zh-CN" altLang="en-US" sz="1350" dirty="0">
                <a:latin typeface="DengXian" panose="02010600030101010101" pitchFamily="2" charset="-122"/>
                <a:ea typeface="DengXian" panose="02010600030101010101" pitchFamily="2" charset="-122"/>
                <a:cs typeface="Microsoft YaHei" charset="-122"/>
              </a:rPr>
              <a:t>计算每个文件在行式存储和列式存储下重做历史操作时的磁盘读写次数</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Tx/>
              <a:buChar char="-"/>
            </a:pPr>
            <a:endParaRPr lang="en-US" altLang="zh-CN" sz="1350" dirty="0">
              <a:latin typeface="DengXian" panose="02010600030101010101" pitchFamily="2" charset="-122"/>
              <a:ea typeface="DengXian" panose="02010600030101010101" pitchFamily="2" charset="-122"/>
              <a:cs typeface="Microsoft YaHei" charset="-122"/>
            </a:endParaRPr>
          </a:p>
          <a:p>
            <a:pPr>
              <a:lnSpc>
                <a:spcPct val="120000"/>
              </a:lnSpc>
            </a:pPr>
            <a:r>
              <a:rPr lang="zh-CN" altLang="en-US" sz="1350" b="1" dirty="0">
                <a:latin typeface="DengXian" panose="02010600030101010101" pitchFamily="2" charset="-122"/>
                <a:ea typeface="DengXian" panose="02010600030101010101" pitchFamily="2" charset="-122"/>
                <a:cs typeface="Microsoft YaHei" charset="-122"/>
              </a:rPr>
              <a:t>兼容原有的后台逻辑</a:t>
            </a:r>
            <a:endParaRPr lang="en-US" altLang="zh-CN" sz="1350" b="1"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r>
              <a:rPr lang="zh-CN" altLang="en-US" sz="1350" b="1" dirty="0">
                <a:latin typeface="DengXian" panose="02010600030101010101" pitchFamily="2" charset="-122"/>
                <a:ea typeface="DengXian" panose="02010600030101010101" pitchFamily="2" charset="-122"/>
                <a:cs typeface="Microsoft YaHei" charset="-122"/>
              </a:rPr>
              <a:t>新增主动的</a:t>
            </a:r>
            <a:r>
              <a:rPr lang="en-US" altLang="zh-CN" sz="1350" b="1" dirty="0">
                <a:latin typeface="DengXian" panose="02010600030101010101" pitchFamily="2" charset="-122"/>
                <a:ea typeface="DengXian" panose="02010600030101010101" pitchFamily="2" charset="-122"/>
                <a:cs typeface="Microsoft YaHei" charset="-122"/>
              </a:rPr>
              <a:t>conversion</a:t>
            </a:r>
            <a:r>
              <a:rPr lang="zh-CN" altLang="en-US" sz="1350" b="1" dirty="0">
                <a:latin typeface="DengXian" panose="02010600030101010101" pitchFamily="2" charset="-122"/>
                <a:ea typeface="DengXian" panose="02010600030101010101" pitchFamily="2" charset="-122"/>
                <a:cs typeface="Microsoft YaHei" charset="-122"/>
              </a:rPr>
              <a:t>后台过程</a:t>
            </a:r>
            <a:br>
              <a:rPr lang="en-US" altLang="zh-CN" sz="1350" b="1" dirty="0">
                <a:latin typeface="DengXian" panose="02010600030101010101" pitchFamily="2" charset="-122"/>
                <a:ea typeface="DengXian" panose="02010600030101010101" pitchFamily="2" charset="-122"/>
                <a:cs typeface="Microsoft YaHei" charset="-122"/>
              </a:rPr>
            </a:br>
            <a:r>
              <a:rPr lang="zh-CN" altLang="en-US" sz="1350" dirty="0">
                <a:latin typeface="DengXian" panose="02010600030101010101" pitchFamily="2" charset="-122"/>
                <a:ea typeface="DengXian" panose="02010600030101010101" pitchFamily="2" charset="-122"/>
                <a:cs typeface="Microsoft YaHei" charset="-122"/>
              </a:rPr>
              <a:t>监控所有文件，当满足</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原格式读代价 </a:t>
            </a:r>
            <a:r>
              <a:rPr lang="en-US" altLang="zh-CN" sz="1350" dirty="0">
                <a:latin typeface="DengXian" panose="02010600030101010101" pitchFamily="2" charset="-122"/>
                <a:ea typeface="DengXian" panose="02010600030101010101" pitchFamily="2" charset="-122"/>
                <a:cs typeface="Microsoft YaHei" charset="-122"/>
              </a:rPr>
              <a:t>&gt;</a:t>
            </a:r>
            <a:r>
              <a:rPr lang="zh-CN" altLang="en-US" sz="1350" dirty="0">
                <a:latin typeface="DengXian" panose="02010600030101010101" pitchFamily="2" charset="-122"/>
                <a:ea typeface="DengXian" panose="02010600030101010101" pitchFamily="2" charset="-122"/>
                <a:cs typeface="Microsoft YaHei" charset="-122"/>
              </a:rPr>
              <a:t> 新格式读代价 </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 新格式写代价</a:t>
            </a:r>
            <a:r>
              <a:rPr lang="en-US" altLang="zh-CN" sz="1350" dirty="0">
                <a:latin typeface="DengXian" panose="02010600030101010101" pitchFamily="2" charset="-122"/>
                <a:ea typeface="DengXian" panose="02010600030101010101" pitchFamily="2" charset="-122"/>
                <a:cs typeface="Microsoft YaHei" charset="-122"/>
              </a:rPr>
              <a:t>】</a:t>
            </a:r>
            <a:r>
              <a:rPr lang="zh-CN" altLang="en-US" sz="1350" dirty="0">
                <a:latin typeface="DengXian" panose="02010600030101010101" pitchFamily="2" charset="-122"/>
                <a:ea typeface="DengXian" panose="02010600030101010101" pitchFamily="2" charset="-122"/>
                <a:cs typeface="Microsoft YaHei" charset="-122"/>
              </a:rPr>
              <a:t>条件，就触发原地格式转换</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r>
              <a:rPr lang="zh-CN" altLang="en-US" sz="1350" b="1" dirty="0">
                <a:latin typeface="DengXian" panose="02010600030101010101" pitchFamily="2" charset="-122"/>
                <a:ea typeface="DengXian" panose="02010600030101010101" pitchFamily="2" charset="-122"/>
                <a:cs typeface="Microsoft YaHei" charset="-122"/>
              </a:rPr>
              <a:t>结合原有的</a:t>
            </a:r>
            <a:r>
              <a:rPr lang="en-US" altLang="zh-CN" sz="1350" b="1" dirty="0">
                <a:latin typeface="DengXian" panose="02010600030101010101" pitchFamily="2" charset="-122"/>
                <a:ea typeface="DengXian" panose="02010600030101010101" pitchFamily="2" charset="-122"/>
                <a:cs typeface="Microsoft YaHei" charset="-122"/>
              </a:rPr>
              <a:t>compaction</a:t>
            </a:r>
            <a:r>
              <a:rPr lang="zh-CN" altLang="en-US" sz="1350" b="1" dirty="0">
                <a:latin typeface="DengXian" panose="02010600030101010101" pitchFamily="2" charset="-122"/>
                <a:ea typeface="DengXian" panose="02010600030101010101" pitchFamily="2" charset="-122"/>
                <a:cs typeface="Microsoft YaHei" charset="-122"/>
              </a:rPr>
              <a:t>过程</a:t>
            </a:r>
            <a:br>
              <a:rPr lang="en-US" altLang="zh-CN" sz="1350" b="1" dirty="0">
                <a:latin typeface="DengXian" panose="02010600030101010101" pitchFamily="2" charset="-122"/>
                <a:ea typeface="DengXian" panose="02010600030101010101" pitchFamily="2" charset="-122"/>
                <a:cs typeface="Microsoft YaHei" charset="-122"/>
              </a:rPr>
            </a:br>
            <a:r>
              <a:rPr lang="zh-CN" altLang="en-US" sz="1350" dirty="0">
                <a:latin typeface="DengXian" panose="02010600030101010101" pitchFamily="2" charset="-122"/>
                <a:ea typeface="DengXian" panose="02010600030101010101" pitchFamily="2" charset="-122"/>
                <a:cs typeface="Microsoft YaHei" charset="-122"/>
              </a:rPr>
              <a:t>新文件产生时，根据祖先文件，选取读写代价总和最小的格式</a:t>
            </a:r>
            <a:endParaRPr lang="en-US" altLang="zh-CN" sz="1350" dirty="0">
              <a:latin typeface="DengXian" panose="02010600030101010101" pitchFamily="2" charset="-122"/>
              <a:ea typeface="DengXian" panose="02010600030101010101" pitchFamily="2" charset="-122"/>
              <a:cs typeface="Microsoft YaHei" charset="-122"/>
            </a:endParaRPr>
          </a:p>
          <a:p>
            <a:pPr marL="214313" indent="-214313">
              <a:lnSpc>
                <a:spcPct val="120000"/>
              </a:lnSpc>
              <a:buFont typeface="Courier New" charset="0"/>
              <a:buChar char="o"/>
            </a:pPr>
            <a:endParaRPr lang="en-US" altLang="zh-CN" sz="1350" b="1" dirty="0">
              <a:latin typeface="DengXian" panose="02010600030101010101" pitchFamily="2" charset="-122"/>
              <a:ea typeface="DengXian" panose="02010600030101010101" pitchFamily="2" charset="-122"/>
              <a:cs typeface="Microsoft YaHei" charset="-122"/>
            </a:endParaRPr>
          </a:p>
          <a:p>
            <a:pPr marL="557213" lvl="1" indent="-214313">
              <a:lnSpc>
                <a:spcPct val="120000"/>
              </a:lnSpc>
              <a:buFont typeface="Courier New" charset="0"/>
              <a:buChar char="o"/>
            </a:pPr>
            <a:endParaRPr lang="en-US" altLang="zh-CN" sz="1350" b="1" dirty="0">
              <a:latin typeface="DengXian" panose="02010600030101010101" pitchFamily="2" charset="-122"/>
              <a:ea typeface="DengXian" panose="02010600030101010101" pitchFamily="2" charset="-122"/>
              <a:cs typeface="Microsoft YaHei" charset="-122"/>
            </a:endParaRPr>
          </a:p>
        </p:txBody>
      </p:sp>
    </p:spTree>
    <p:extLst>
      <p:ext uri="{BB962C8B-B14F-4D97-AF65-F5344CB8AC3E}">
        <p14:creationId xmlns:p14="http://schemas.microsoft.com/office/powerpoint/2010/main" val="4972505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HTAP</a:t>
            </a:r>
            <a:r>
              <a:rPr lang="zh-CN" altLang="en-US" dirty="0"/>
              <a:t>系统整合 </a:t>
            </a:r>
          </a:p>
        </p:txBody>
      </p:sp>
      <p:pic>
        <p:nvPicPr>
          <p:cNvPr id="2" name="Picture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318" y="702078"/>
            <a:ext cx="4523363" cy="4461960"/>
          </a:xfrm>
          <a:prstGeom prst="rect">
            <a:avLst/>
          </a:prstGeom>
        </p:spPr>
      </p:pic>
      <p:sp>
        <p:nvSpPr>
          <p:cNvPr id="21" name="Oval 20"/>
          <p:cNvSpPr/>
          <p:nvPr/>
        </p:nvSpPr>
        <p:spPr>
          <a:xfrm>
            <a:off x="1223628" y="1129865"/>
            <a:ext cx="685800" cy="685800"/>
          </a:xfrm>
          <a:prstGeom prst="ellipse">
            <a:avLst/>
          </a:prstGeom>
          <a:noFill/>
          <a:ln w="12700">
            <a:solidFill>
              <a:srgbClr val="81A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81ACF2"/>
                </a:solidFill>
              </a:rPr>
              <a:t>TP</a:t>
            </a:r>
          </a:p>
          <a:p>
            <a:pPr algn="ctr"/>
            <a:r>
              <a:rPr lang="zh-CN" altLang="en-US" sz="1100" dirty="0">
                <a:solidFill>
                  <a:srgbClr val="81ACF2"/>
                </a:solidFill>
              </a:rPr>
              <a:t>可用性</a:t>
            </a:r>
            <a:endParaRPr lang="en-US" sz="1100" dirty="0">
              <a:solidFill>
                <a:srgbClr val="81ACF2"/>
              </a:solidFill>
            </a:endParaRPr>
          </a:p>
        </p:txBody>
      </p:sp>
      <p:sp>
        <p:nvSpPr>
          <p:cNvPr id="22" name="Oval 21"/>
          <p:cNvSpPr/>
          <p:nvPr/>
        </p:nvSpPr>
        <p:spPr>
          <a:xfrm>
            <a:off x="1223628" y="2733768"/>
            <a:ext cx="685800" cy="685800"/>
          </a:xfrm>
          <a:prstGeom prst="ellipse">
            <a:avLst/>
          </a:prstGeom>
          <a:noFill/>
          <a:ln w="12700">
            <a:solidFill>
              <a:srgbClr val="81A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81ACF2"/>
                </a:solidFill>
              </a:rPr>
              <a:t>AP</a:t>
            </a:r>
            <a:r>
              <a:rPr lang="zh-CN" altLang="en-US" sz="1100" dirty="0">
                <a:solidFill>
                  <a:srgbClr val="81ACF2"/>
                </a:solidFill>
              </a:rPr>
              <a:t>性能优化</a:t>
            </a:r>
            <a:endParaRPr lang="en-US" sz="1100" dirty="0">
              <a:solidFill>
                <a:srgbClr val="81ACF2"/>
              </a:solidFill>
            </a:endParaRPr>
          </a:p>
        </p:txBody>
      </p:sp>
      <p:cxnSp>
        <p:nvCxnSpPr>
          <p:cNvPr id="25" name="Straight Connector 24"/>
          <p:cNvCxnSpPr/>
          <p:nvPr/>
        </p:nvCxnSpPr>
        <p:spPr>
          <a:xfrm>
            <a:off x="1223628" y="2355726"/>
            <a:ext cx="642671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679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622B2-1A2C-474B-9B53-6A040CF849DF}"/>
              </a:ext>
            </a:extLst>
          </p:cNvPr>
          <p:cNvSpPr>
            <a:spLocks noGrp="1"/>
          </p:cNvSpPr>
          <p:nvPr>
            <p:ph type="title"/>
          </p:nvPr>
        </p:nvSpPr>
        <p:spPr/>
        <p:txBody>
          <a:bodyPr/>
          <a:lstStyle/>
          <a:p>
            <a:r>
              <a:rPr lang="en-US" altLang="zh-CN" dirty="0">
                <a:ea typeface="DengXian" panose="02010600030101010101" pitchFamily="2" charset="-122"/>
              </a:rPr>
              <a:t>LSM-Tree: Log-Structured Merge Tree</a:t>
            </a:r>
          </a:p>
        </p:txBody>
      </p:sp>
      <p:sp>
        <p:nvSpPr>
          <p:cNvPr id="3" name="内容占位符 2">
            <a:extLst>
              <a:ext uri="{FF2B5EF4-FFF2-40B4-BE49-F238E27FC236}">
                <a16:creationId xmlns:a16="http://schemas.microsoft.com/office/drawing/2014/main" id="{A2849AA8-8618-CB4F-A067-4A56385C6A1F}"/>
              </a:ext>
            </a:extLst>
          </p:cNvPr>
          <p:cNvSpPr>
            <a:spLocks noGrp="1"/>
          </p:cNvSpPr>
          <p:nvPr>
            <p:ph idx="1"/>
          </p:nvPr>
        </p:nvSpPr>
        <p:spPr/>
        <p:txBody>
          <a:bodyPr/>
          <a:lstStyle/>
          <a:p>
            <a:r>
              <a:rPr lang="en-US" altLang="zh-CN" dirty="0">
                <a:ea typeface="DengXian" panose="02010600030101010101" pitchFamily="2" charset="-122"/>
              </a:rPr>
              <a:t>LSM-Tree</a:t>
            </a:r>
            <a:r>
              <a:rPr lang="zh-CN" altLang="en-US" dirty="0">
                <a:ea typeface="DengXian" panose="02010600030101010101" pitchFamily="2" charset="-122"/>
              </a:rPr>
              <a:t>：</a:t>
            </a:r>
            <a:r>
              <a:rPr lang="en-US" altLang="zh-CN" dirty="0">
                <a:ea typeface="DengXian" panose="02010600030101010101" pitchFamily="2" charset="-122"/>
              </a:rPr>
              <a:t>Log-Structured Merge Tree</a:t>
            </a:r>
          </a:p>
          <a:p>
            <a:pPr lvl="1"/>
            <a:r>
              <a:rPr lang="zh-CN" altLang="en-US" dirty="0">
                <a:ea typeface="DengXian" panose="02010600030101010101" pitchFamily="2" charset="-122"/>
              </a:rPr>
              <a:t>是一种分层、有序、面向磁盘的数据结构，其核心思想是充分利用磁盘批量顺序写性能远高于随机写性能的特点</a:t>
            </a:r>
            <a:endParaRPr lang="en-US" altLang="zh-CN" dirty="0">
              <a:ea typeface="DengXian" panose="02010600030101010101" pitchFamily="2" charset="-122"/>
            </a:endParaRPr>
          </a:p>
          <a:p>
            <a:pPr lvl="1"/>
            <a:endParaRPr lang="en-US" altLang="zh-CN" dirty="0">
              <a:ea typeface="DengXian" panose="02010600030101010101" pitchFamily="2" charset="-122"/>
            </a:endParaRPr>
          </a:p>
          <a:p>
            <a:r>
              <a:rPr lang="en-US" altLang="zh-CN" dirty="0">
                <a:ea typeface="DengXian" panose="02010600030101010101" pitchFamily="2" charset="-122"/>
              </a:rPr>
              <a:t>Log</a:t>
            </a:r>
            <a:r>
              <a:rPr lang="zh-CN" altLang="en-US" dirty="0">
                <a:ea typeface="DengXian" panose="02010600030101010101" pitchFamily="2" charset="-122"/>
              </a:rPr>
              <a:t>需要提高写入性能</a:t>
            </a:r>
            <a:endParaRPr lang="en-US" altLang="zh-CN" dirty="0">
              <a:ea typeface="DengXian" panose="02010600030101010101" pitchFamily="2" charset="-122"/>
            </a:endParaRPr>
          </a:p>
          <a:p>
            <a:pPr lvl="1"/>
            <a:r>
              <a:rPr lang="en-US" altLang="zh-CN" dirty="0">
                <a:ea typeface="DengXian" panose="02010600030101010101" pitchFamily="2" charset="-122"/>
              </a:rPr>
              <a:t>Log</a:t>
            </a:r>
            <a:r>
              <a:rPr lang="zh-CN" altLang="en-US" dirty="0">
                <a:ea typeface="DengXian" panose="02010600030101010101" pitchFamily="2" charset="-122"/>
              </a:rPr>
              <a:t>以</a:t>
            </a:r>
            <a:r>
              <a:rPr lang="en-US" altLang="zh-CN" dirty="0">
                <a:ea typeface="DengXian" panose="02010600030101010101" pitchFamily="2" charset="-122"/>
              </a:rPr>
              <a:t>Append</a:t>
            </a:r>
            <a:r>
              <a:rPr lang="zh-CN" altLang="en-US" dirty="0">
                <a:ea typeface="DengXian" panose="02010600030101010101" pitchFamily="2" charset="-122"/>
              </a:rPr>
              <a:t>的模式追加写入，不存在删除和修改</a:t>
            </a:r>
            <a:endParaRPr lang="en-US" altLang="zh-CN" dirty="0">
              <a:ea typeface="DengXian" panose="02010600030101010101" pitchFamily="2" charset="-122"/>
            </a:endParaRPr>
          </a:p>
          <a:p>
            <a:pPr lvl="1"/>
            <a:r>
              <a:rPr lang="zh-CN" altLang="en-US" dirty="0">
                <a:ea typeface="DengXian" panose="02010600030101010101" pitchFamily="2" charset="-122"/>
              </a:rPr>
              <a:t>这种结构虽然大大提升了数据的写入能力，却是以牺牲部分读取性能为代价，故此这种结构通常适合于写多读少的场景</a:t>
            </a:r>
            <a:endParaRPr lang="en-US" altLang="zh-CN" dirty="0">
              <a:ea typeface="DengXian" panose="02010600030101010101" pitchFamily="2" charset="-122"/>
            </a:endParaRPr>
          </a:p>
          <a:p>
            <a:pPr lvl="1"/>
            <a:endParaRPr lang="en-US" altLang="zh-CN" dirty="0">
              <a:ea typeface="DengXian" panose="02010600030101010101" pitchFamily="2" charset="-122"/>
            </a:endParaRPr>
          </a:p>
          <a:p>
            <a:pPr lvl="1"/>
            <a:r>
              <a:rPr lang="en-US" altLang="zh-CN" dirty="0">
                <a:ea typeface="DengXian" panose="02010600030101010101" pitchFamily="2" charset="-122"/>
              </a:rPr>
              <a:t>C0</a:t>
            </a:r>
            <a:r>
              <a:rPr lang="zh-CN" altLang="en-US" dirty="0">
                <a:ea typeface="DengXian" panose="02010600030101010101" pitchFamily="2" charset="-122"/>
              </a:rPr>
              <a:t> 树（常驻内存）</a:t>
            </a:r>
          </a:p>
          <a:p>
            <a:pPr lvl="1"/>
            <a:r>
              <a:rPr lang="en-US" altLang="zh-CN" dirty="0">
                <a:ea typeface="DengXian" panose="02010600030101010101" pitchFamily="2" charset="-122"/>
              </a:rPr>
              <a:t>C1-N </a:t>
            </a:r>
            <a:r>
              <a:rPr lang="zh-CN" altLang="en-US" dirty="0">
                <a:ea typeface="DengXian" panose="02010600030101010101" pitchFamily="2" charset="-122"/>
              </a:rPr>
              <a:t>树</a:t>
            </a:r>
            <a:r>
              <a:rPr lang="en-US" altLang="zh-CN" dirty="0">
                <a:ea typeface="DengXian" panose="02010600030101010101" pitchFamily="2" charset="-122"/>
              </a:rPr>
              <a:t>(</a:t>
            </a:r>
            <a:r>
              <a:rPr lang="zh-CN" altLang="en-US" dirty="0">
                <a:ea typeface="DengXian" panose="02010600030101010101" pitchFamily="2" charset="-122"/>
              </a:rPr>
              <a:t>位于磁盘</a:t>
            </a:r>
            <a:r>
              <a:rPr lang="en-US" altLang="zh-CN" dirty="0">
                <a:ea typeface="DengXian" panose="02010600030101010101" pitchFamily="2" charset="-122"/>
              </a:rPr>
              <a:t>)</a:t>
            </a:r>
          </a:p>
          <a:p>
            <a:pPr lvl="1"/>
            <a:endParaRPr lang="zh-CN" altLang="en-US" dirty="0">
              <a:ea typeface="DengXian" panose="02010600030101010101" pitchFamily="2" charset="-122"/>
            </a:endParaRPr>
          </a:p>
        </p:txBody>
      </p:sp>
      <p:sp>
        <p:nvSpPr>
          <p:cNvPr id="4" name="灯片编号占位符 3">
            <a:extLst>
              <a:ext uri="{FF2B5EF4-FFF2-40B4-BE49-F238E27FC236}">
                <a16:creationId xmlns:a16="http://schemas.microsoft.com/office/drawing/2014/main" id="{6A15BB11-62A9-AC46-9D90-5FA39A5F9D10}"/>
              </a:ext>
            </a:extLst>
          </p:cNvPr>
          <p:cNvSpPr>
            <a:spLocks noGrp="1"/>
          </p:cNvSpPr>
          <p:nvPr>
            <p:ph type="sldNum" sz="quarter" idx="12"/>
          </p:nvPr>
        </p:nvSpPr>
        <p:spPr/>
        <p:txBody>
          <a:bodyPr/>
          <a:lstStyle/>
          <a:p>
            <a:fld id="{CB818ED7-1FAF-4BEC-A906-EB6564C334EB}" type="slidenum">
              <a:rPr lang="zh-CN" altLang="en-US" smtClean="0"/>
              <a:pPr/>
              <a:t>3</a:t>
            </a:fld>
            <a:endParaRPr lang="zh-CN" altLang="en-US" dirty="0"/>
          </a:p>
        </p:txBody>
      </p:sp>
      <p:pic>
        <p:nvPicPr>
          <p:cNvPr id="6" name="图片 5">
            <a:extLst>
              <a:ext uri="{FF2B5EF4-FFF2-40B4-BE49-F238E27FC236}">
                <a16:creationId xmlns:a16="http://schemas.microsoft.com/office/drawing/2014/main" id="{0D4EEBF5-9A6C-6761-78CC-0B6B1B00A9EA}"/>
              </a:ext>
            </a:extLst>
          </p:cNvPr>
          <p:cNvPicPr>
            <a:picLocks noChangeAspect="1"/>
          </p:cNvPicPr>
          <p:nvPr/>
        </p:nvPicPr>
        <p:blipFill>
          <a:blip r:embed="rId3"/>
          <a:stretch>
            <a:fillRect/>
          </a:stretch>
        </p:blipFill>
        <p:spPr>
          <a:xfrm>
            <a:off x="2627784" y="3315266"/>
            <a:ext cx="5702300" cy="1828800"/>
          </a:xfrm>
          <a:prstGeom prst="rect">
            <a:avLst/>
          </a:prstGeom>
        </p:spPr>
      </p:pic>
    </p:spTree>
    <p:extLst>
      <p:ext uri="{BB962C8B-B14F-4D97-AF65-F5344CB8AC3E}">
        <p14:creationId xmlns:p14="http://schemas.microsoft.com/office/powerpoint/2010/main" val="3061259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技术路线</a:t>
            </a:r>
          </a:p>
        </p:txBody>
      </p:sp>
      <p:sp>
        <p:nvSpPr>
          <p:cNvPr id="8" name="Rectangle 7"/>
          <p:cNvSpPr/>
          <p:nvPr/>
        </p:nvSpPr>
        <p:spPr>
          <a:xfrm>
            <a:off x="1696239" y="1098042"/>
            <a:ext cx="6051690" cy="432048"/>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tx1"/>
                </a:solidFill>
                <a:latin typeface="Microsoft YaHei" charset="-122"/>
                <a:ea typeface="Microsoft YaHei" charset="-122"/>
                <a:cs typeface="Microsoft YaHei" charset="-122"/>
              </a:rPr>
              <a:t>目标：使基于</a:t>
            </a:r>
            <a:r>
              <a:rPr lang="en-US" altLang="zh-CN" sz="1350" dirty="0">
                <a:solidFill>
                  <a:schemeClr val="tx1"/>
                </a:solidFill>
                <a:latin typeface="Microsoft YaHei" charset="-122"/>
                <a:ea typeface="Microsoft YaHei" charset="-122"/>
                <a:cs typeface="Microsoft YaHei" charset="-122"/>
              </a:rPr>
              <a:t>LSM-Tree</a:t>
            </a:r>
            <a:r>
              <a:rPr lang="zh-CN" altLang="en-US" sz="1350" dirty="0">
                <a:solidFill>
                  <a:schemeClr val="tx1"/>
                </a:solidFill>
                <a:latin typeface="Microsoft YaHei" charset="-122"/>
                <a:ea typeface="Microsoft YaHei" charset="-122"/>
                <a:cs typeface="Microsoft YaHei" charset="-122"/>
              </a:rPr>
              <a:t>的数据库（以</a:t>
            </a:r>
            <a:r>
              <a:rPr lang="en-US" altLang="zh-CN" sz="1350" dirty="0" err="1">
                <a:solidFill>
                  <a:schemeClr val="tx1"/>
                </a:solidFill>
                <a:latin typeface="Microsoft YaHei" charset="-122"/>
                <a:ea typeface="Microsoft YaHei" charset="-122"/>
                <a:cs typeface="Microsoft YaHei" charset="-122"/>
              </a:rPr>
              <a:t>RocksDB</a:t>
            </a:r>
            <a:r>
              <a:rPr lang="zh-CN" altLang="en-US" sz="1350" dirty="0">
                <a:solidFill>
                  <a:schemeClr val="tx1"/>
                </a:solidFill>
                <a:latin typeface="Microsoft YaHei" charset="-122"/>
                <a:ea typeface="Microsoft YaHei" charset="-122"/>
                <a:cs typeface="Microsoft YaHei" charset="-122"/>
              </a:rPr>
              <a:t>为例）能高效地处理</a:t>
            </a:r>
            <a:r>
              <a:rPr lang="en-US" altLang="zh-CN" sz="1350" dirty="0">
                <a:solidFill>
                  <a:schemeClr val="tx1"/>
                </a:solidFill>
                <a:latin typeface="Microsoft YaHei" charset="-122"/>
                <a:ea typeface="Microsoft YaHei" charset="-122"/>
                <a:cs typeface="Microsoft YaHei" charset="-122"/>
              </a:rPr>
              <a:t>HTAP</a:t>
            </a:r>
            <a:r>
              <a:rPr lang="zh-CN" altLang="en-US" sz="1350" dirty="0">
                <a:solidFill>
                  <a:schemeClr val="tx1"/>
                </a:solidFill>
                <a:latin typeface="Microsoft YaHei" charset="-122"/>
                <a:ea typeface="Microsoft YaHei" charset="-122"/>
                <a:cs typeface="Microsoft YaHei" charset="-122"/>
              </a:rPr>
              <a:t>请求</a:t>
            </a:r>
          </a:p>
        </p:txBody>
      </p:sp>
      <p:sp>
        <p:nvSpPr>
          <p:cNvPr id="9" name="Rectangle 8"/>
          <p:cNvSpPr/>
          <p:nvPr/>
        </p:nvSpPr>
        <p:spPr>
          <a:xfrm>
            <a:off x="2195415" y="2067478"/>
            <a:ext cx="1728192" cy="504630"/>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a:solidFill>
                  <a:schemeClr val="tx1"/>
                </a:solidFill>
                <a:latin typeface="Microsoft YaHei" charset="-122"/>
                <a:ea typeface="Microsoft YaHei" charset="-122"/>
                <a:cs typeface="Microsoft YaHei" charset="-122"/>
              </a:rPr>
              <a:t>解决写阻塞</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可用性保证</a:t>
            </a:r>
            <a:r>
              <a:rPr lang="en-US" altLang="zh-CN" sz="1350" dirty="0">
                <a:solidFill>
                  <a:schemeClr val="tx1"/>
                </a:solidFill>
                <a:latin typeface="Microsoft YaHei" charset="-122"/>
                <a:ea typeface="Microsoft YaHei" charset="-122"/>
                <a:cs typeface="Microsoft YaHei" charset="-122"/>
              </a:rPr>
              <a:t>TP</a:t>
            </a:r>
            <a:endParaRPr lang="zh-CN" altLang="en-US" sz="1350" dirty="0">
              <a:solidFill>
                <a:schemeClr val="tx1"/>
              </a:solidFill>
              <a:latin typeface="Microsoft YaHei" charset="-122"/>
              <a:ea typeface="Microsoft YaHei" charset="-122"/>
              <a:cs typeface="Microsoft YaHei" charset="-122"/>
            </a:endParaRPr>
          </a:p>
        </p:txBody>
      </p:sp>
      <p:sp>
        <p:nvSpPr>
          <p:cNvPr id="10" name="Rectangle 9"/>
          <p:cNvSpPr/>
          <p:nvPr/>
        </p:nvSpPr>
        <p:spPr>
          <a:xfrm>
            <a:off x="5202242" y="2067478"/>
            <a:ext cx="2023007" cy="517406"/>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a:solidFill>
                  <a:schemeClr val="tx1"/>
                </a:solidFill>
                <a:latin typeface="Microsoft YaHei" charset="-122"/>
                <a:ea typeface="Microsoft YaHei" charset="-122"/>
                <a:cs typeface="Microsoft YaHei" charset="-122"/>
              </a:rPr>
              <a:t>解决读放大</a:t>
            </a:r>
            <a:endParaRPr lang="en-US" altLang="zh-CN" sz="1350" dirty="0">
              <a:solidFill>
                <a:schemeClr val="tx1"/>
              </a:solidFill>
              <a:latin typeface="Microsoft YaHei" charset="-122"/>
              <a:ea typeface="Microsoft YaHei" charset="-122"/>
              <a:cs typeface="Microsoft YaHei" charset="-122"/>
            </a:endParaRPr>
          </a:p>
          <a:p>
            <a:pPr algn="ctr"/>
            <a:r>
              <a:rPr lang="zh-CN" altLang="en-US" sz="1350" dirty="0">
                <a:solidFill>
                  <a:schemeClr val="tx1"/>
                </a:solidFill>
                <a:latin typeface="Microsoft YaHei" charset="-122"/>
                <a:ea typeface="Microsoft YaHei" charset="-122"/>
                <a:cs typeface="Microsoft YaHei" charset="-122"/>
              </a:rPr>
              <a:t>优化</a:t>
            </a:r>
            <a:r>
              <a:rPr lang="en-US" altLang="zh-CN" sz="1350" dirty="0">
                <a:solidFill>
                  <a:schemeClr val="tx1"/>
                </a:solidFill>
                <a:latin typeface="Microsoft YaHei" charset="-122"/>
                <a:ea typeface="Microsoft YaHei" charset="-122"/>
                <a:cs typeface="Microsoft YaHei" charset="-122"/>
              </a:rPr>
              <a:t>AP</a:t>
            </a:r>
            <a:r>
              <a:rPr lang="zh-CN" altLang="en-US" sz="1350" dirty="0">
                <a:solidFill>
                  <a:schemeClr val="tx1"/>
                </a:solidFill>
                <a:latin typeface="Microsoft YaHei" charset="-122"/>
                <a:ea typeface="Microsoft YaHei" charset="-122"/>
                <a:cs typeface="Microsoft YaHei" charset="-122"/>
              </a:rPr>
              <a:t>性能</a:t>
            </a:r>
          </a:p>
        </p:txBody>
      </p:sp>
      <p:sp>
        <p:nvSpPr>
          <p:cNvPr id="12" name="Down Arrow 11"/>
          <p:cNvSpPr/>
          <p:nvPr/>
        </p:nvSpPr>
        <p:spPr>
          <a:xfrm rot="13498306">
            <a:off x="3171677" y="1537279"/>
            <a:ext cx="363474" cy="467858"/>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Down Arrow 12"/>
          <p:cNvSpPr/>
          <p:nvPr/>
        </p:nvSpPr>
        <p:spPr>
          <a:xfrm rot="8191090">
            <a:off x="5707178" y="1532370"/>
            <a:ext cx="363474" cy="467858"/>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p:cNvSpPr/>
          <p:nvPr/>
        </p:nvSpPr>
        <p:spPr>
          <a:xfrm>
            <a:off x="4708099" y="3350237"/>
            <a:ext cx="1458162" cy="442269"/>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a:solidFill>
                  <a:schemeClr val="tx1"/>
                </a:solidFill>
                <a:latin typeface="Microsoft YaHei" charset="-122"/>
                <a:ea typeface="Microsoft YaHei" charset="-122"/>
                <a:cs typeface="Microsoft YaHei" charset="-122"/>
              </a:rPr>
              <a:t>新列存结构</a:t>
            </a:r>
            <a:endParaRPr lang="en-US" altLang="zh-CN" sz="1350" dirty="0">
              <a:solidFill>
                <a:schemeClr val="tx1"/>
              </a:solidFill>
              <a:latin typeface="Microsoft YaHei" charset="-122"/>
              <a:ea typeface="Microsoft YaHei" charset="-122"/>
              <a:cs typeface="Microsoft YaHei" charset="-122"/>
            </a:endParaRPr>
          </a:p>
        </p:txBody>
      </p:sp>
      <p:sp>
        <p:nvSpPr>
          <p:cNvPr id="23" name="Rectangle 22"/>
          <p:cNvSpPr/>
          <p:nvPr/>
        </p:nvSpPr>
        <p:spPr>
          <a:xfrm>
            <a:off x="6312953" y="3369031"/>
            <a:ext cx="1566174" cy="432048"/>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tx1"/>
                </a:solidFill>
                <a:latin typeface="Microsoft YaHei" charset="-122"/>
                <a:ea typeface="Microsoft YaHei" charset="-122"/>
                <a:cs typeface="Microsoft YaHei" charset="-122"/>
              </a:rPr>
              <a:t>在线混合存储决策</a:t>
            </a:r>
          </a:p>
        </p:txBody>
      </p:sp>
      <p:sp>
        <p:nvSpPr>
          <p:cNvPr id="24" name="Down Arrow 23"/>
          <p:cNvSpPr/>
          <p:nvPr/>
        </p:nvSpPr>
        <p:spPr>
          <a:xfrm rot="13283090">
            <a:off x="2301647" y="2595656"/>
            <a:ext cx="363474" cy="646316"/>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own Arrow 14"/>
          <p:cNvSpPr/>
          <p:nvPr/>
        </p:nvSpPr>
        <p:spPr>
          <a:xfrm rot="13168890">
            <a:off x="5384245" y="2626702"/>
            <a:ext cx="363474" cy="646316"/>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1406209" y="3358810"/>
            <a:ext cx="1535186" cy="442269"/>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tx1"/>
                </a:solidFill>
                <a:latin typeface="Microsoft YaHei" charset="-122"/>
                <a:ea typeface="Microsoft YaHei" charset="-122"/>
                <a:cs typeface="Microsoft YaHei" charset="-122"/>
              </a:rPr>
              <a:t>中间层缓存数据</a:t>
            </a:r>
            <a:endParaRPr lang="en-US" altLang="zh-CN" sz="1350" dirty="0">
              <a:solidFill>
                <a:schemeClr val="tx1"/>
              </a:solidFill>
              <a:latin typeface="Microsoft YaHei" charset="-122"/>
              <a:ea typeface="Microsoft YaHei" charset="-122"/>
              <a:cs typeface="Microsoft YaHei" charset="-122"/>
            </a:endParaRPr>
          </a:p>
        </p:txBody>
      </p:sp>
      <p:sp>
        <p:nvSpPr>
          <p:cNvPr id="17" name="Rectangle 16"/>
          <p:cNvSpPr/>
          <p:nvPr/>
        </p:nvSpPr>
        <p:spPr>
          <a:xfrm>
            <a:off x="3049408" y="3358810"/>
            <a:ext cx="1535186" cy="442269"/>
          </a:xfrm>
          <a:prstGeom prst="rect">
            <a:avLst/>
          </a:prstGeom>
          <a:noFill/>
          <a:ln cap="rnd">
            <a:solidFill>
              <a:schemeClr val="tx1">
                <a:lumMod val="65000"/>
                <a:lumOff val="35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tx1"/>
                </a:solidFill>
                <a:latin typeface="Microsoft YaHei" charset="-122"/>
                <a:ea typeface="Microsoft YaHei" charset="-122"/>
                <a:cs typeface="Microsoft YaHei" charset="-122"/>
              </a:rPr>
              <a:t>负载均衡</a:t>
            </a:r>
            <a:endParaRPr lang="en-US" altLang="zh-CN" sz="1350" dirty="0">
              <a:solidFill>
                <a:schemeClr val="tx1"/>
              </a:solidFill>
              <a:latin typeface="Microsoft YaHei" charset="-122"/>
              <a:ea typeface="Microsoft YaHei" charset="-122"/>
              <a:cs typeface="Microsoft YaHei" charset="-122"/>
            </a:endParaRPr>
          </a:p>
        </p:txBody>
      </p:sp>
      <p:sp>
        <p:nvSpPr>
          <p:cNvPr id="18" name="Down Arrow 17"/>
          <p:cNvSpPr/>
          <p:nvPr/>
        </p:nvSpPr>
        <p:spPr>
          <a:xfrm rot="8832852">
            <a:off x="6749646" y="2603136"/>
            <a:ext cx="363474" cy="646316"/>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Down Arrow 19"/>
          <p:cNvSpPr/>
          <p:nvPr/>
        </p:nvSpPr>
        <p:spPr>
          <a:xfrm rot="8832852">
            <a:off x="3519483" y="2619040"/>
            <a:ext cx="363474" cy="646316"/>
          </a:xfrm>
          <a:prstGeom prst="downArrow">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p:cNvSpPr/>
          <p:nvPr/>
        </p:nvSpPr>
        <p:spPr>
          <a:xfrm>
            <a:off x="1143000" y="1973892"/>
            <a:ext cx="685800" cy="685800"/>
          </a:xfrm>
          <a:prstGeom prst="ellipse">
            <a:avLst/>
          </a:prstGeom>
          <a:no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2">
                    <a:lumMod val="25000"/>
                  </a:schemeClr>
                </a:solidFill>
              </a:rPr>
              <a:t>方法总结</a:t>
            </a:r>
            <a:endParaRPr lang="en-US" sz="1200" dirty="0">
              <a:solidFill>
                <a:schemeClr val="bg2">
                  <a:lumMod val="25000"/>
                </a:schemeClr>
              </a:solidFill>
            </a:endParaRPr>
          </a:p>
        </p:txBody>
      </p:sp>
      <p:sp>
        <p:nvSpPr>
          <p:cNvPr id="25" name="Oval 24"/>
          <p:cNvSpPr/>
          <p:nvPr/>
        </p:nvSpPr>
        <p:spPr>
          <a:xfrm>
            <a:off x="1143000" y="4114062"/>
            <a:ext cx="685800" cy="685800"/>
          </a:xfrm>
          <a:prstGeom prst="ellipse">
            <a:avLst/>
          </a:prstGeom>
          <a:noFill/>
          <a:ln w="12700">
            <a:solidFill>
              <a:srgbClr val="81AC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81ACF2"/>
                </a:solidFill>
              </a:rPr>
              <a:t>后续工作</a:t>
            </a:r>
            <a:endParaRPr lang="en-US" sz="1200" dirty="0">
              <a:solidFill>
                <a:srgbClr val="81ACF2"/>
              </a:solidFill>
            </a:endParaRPr>
          </a:p>
        </p:txBody>
      </p:sp>
      <p:cxnSp>
        <p:nvCxnSpPr>
          <p:cNvPr id="26" name="Straight Connector 25"/>
          <p:cNvCxnSpPr/>
          <p:nvPr/>
        </p:nvCxnSpPr>
        <p:spPr>
          <a:xfrm>
            <a:off x="1169622" y="3921900"/>
            <a:ext cx="6777372"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166034" y="4235828"/>
            <a:ext cx="1535186" cy="442269"/>
          </a:xfrm>
          <a:prstGeom prst="rect">
            <a:avLst/>
          </a:prstGeom>
          <a:noFill/>
          <a:ln cap="rnd">
            <a:solidFill>
              <a:schemeClr val="bg1">
                <a:lumMod val="50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bg1">
                    <a:lumMod val="50000"/>
                  </a:schemeClr>
                </a:solidFill>
                <a:latin typeface="Microsoft YaHei" charset="-122"/>
                <a:ea typeface="Microsoft YaHei" charset="-122"/>
                <a:cs typeface="Microsoft YaHei" charset="-122"/>
              </a:rPr>
              <a:t>负载策略再优化</a:t>
            </a:r>
            <a:endParaRPr lang="en-US" altLang="zh-CN" sz="1350" dirty="0">
              <a:solidFill>
                <a:schemeClr val="bg1">
                  <a:lumMod val="50000"/>
                </a:schemeClr>
              </a:solidFill>
              <a:latin typeface="Microsoft YaHei" charset="-122"/>
              <a:ea typeface="Microsoft YaHei" charset="-122"/>
              <a:cs typeface="Microsoft YaHei" charset="-122"/>
            </a:endParaRPr>
          </a:p>
        </p:txBody>
      </p:sp>
      <p:sp>
        <p:nvSpPr>
          <p:cNvPr id="28" name="Rectangle 27"/>
          <p:cNvSpPr/>
          <p:nvPr/>
        </p:nvSpPr>
        <p:spPr>
          <a:xfrm>
            <a:off x="3955853" y="4235828"/>
            <a:ext cx="1640221" cy="442269"/>
          </a:xfrm>
          <a:prstGeom prst="rect">
            <a:avLst/>
          </a:prstGeom>
          <a:noFill/>
          <a:ln cap="rnd">
            <a:solidFill>
              <a:schemeClr val="bg1">
                <a:lumMod val="50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a:solidFill>
                  <a:schemeClr val="bg1">
                    <a:lumMod val="50000"/>
                  </a:schemeClr>
                </a:solidFill>
                <a:latin typeface="Microsoft YaHei" charset="-122"/>
                <a:ea typeface="Microsoft YaHei" charset="-122"/>
                <a:cs typeface="Microsoft YaHei" charset="-122"/>
              </a:rPr>
              <a:t>机器学习估算代价</a:t>
            </a:r>
            <a:endParaRPr lang="en-US" altLang="zh-CN" sz="1350" dirty="0">
              <a:solidFill>
                <a:schemeClr val="bg1">
                  <a:lumMod val="50000"/>
                </a:schemeClr>
              </a:solidFill>
              <a:latin typeface="Microsoft YaHei" charset="-122"/>
              <a:ea typeface="Microsoft YaHei" charset="-122"/>
              <a:cs typeface="Microsoft YaHei" charset="-122"/>
            </a:endParaRPr>
          </a:p>
        </p:txBody>
      </p:sp>
      <p:sp>
        <p:nvSpPr>
          <p:cNvPr id="29" name="Rectangle 28"/>
          <p:cNvSpPr/>
          <p:nvPr/>
        </p:nvSpPr>
        <p:spPr>
          <a:xfrm>
            <a:off x="5777925" y="4235828"/>
            <a:ext cx="1535186" cy="442269"/>
          </a:xfrm>
          <a:prstGeom prst="rect">
            <a:avLst/>
          </a:prstGeom>
          <a:noFill/>
          <a:ln cap="rnd">
            <a:solidFill>
              <a:schemeClr val="bg1">
                <a:lumMod val="50000"/>
              </a:schemeClr>
            </a:solidFill>
          </a:ln>
          <a:effectLst/>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350" dirty="0">
                <a:solidFill>
                  <a:schemeClr val="bg1">
                    <a:lumMod val="50000"/>
                  </a:schemeClr>
                </a:solidFill>
                <a:latin typeface="Microsoft YaHei" charset="-122"/>
                <a:ea typeface="Microsoft YaHei" charset="-122"/>
                <a:cs typeface="Microsoft YaHei" charset="-122"/>
              </a:rPr>
              <a:t>上层数据库对接</a:t>
            </a:r>
            <a:endParaRPr lang="en-US" altLang="zh-CN" sz="1350" dirty="0">
              <a:solidFill>
                <a:schemeClr val="bg1">
                  <a:lumMod val="50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3923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linds(horizontal)">
                                      <p:cBhvr>
                                        <p:cTn id="10" dur="500"/>
                                        <p:tgtEl>
                                          <p:spTgt spid="2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linds(horizontal)">
                                      <p:cBhvr>
                                        <p:cTn id="13" dur="500"/>
                                        <p:tgtEl>
                                          <p:spTgt spid="2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linds(horizontal)">
                                      <p:cBhvr>
                                        <p:cTn id="1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8"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C7C68-6CE7-DC6A-4FE7-ACF236EBC071}"/>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1C74263F-A390-9444-DFE9-4C2DAB3A4FF8}"/>
              </a:ext>
            </a:extLst>
          </p:cNvPr>
          <p:cNvSpPr>
            <a:spLocks noGrp="1"/>
          </p:cNvSpPr>
          <p:nvPr>
            <p:ph idx="1"/>
          </p:nvPr>
        </p:nvSpPr>
        <p:spPr/>
        <p:txBody>
          <a:bodyPr/>
          <a:lstStyle/>
          <a:p>
            <a:r>
              <a:rPr lang="en" altLang="zh-CN" dirty="0">
                <a:ea typeface="DengXian" panose="02010600030101010101" pitchFamily="2" charset="-122"/>
              </a:rPr>
              <a:t>O’Neil P, Cheng E, </a:t>
            </a:r>
            <a:r>
              <a:rPr lang="en" altLang="zh-CN" dirty="0" err="1">
                <a:ea typeface="DengXian" panose="02010600030101010101" pitchFamily="2" charset="-122"/>
              </a:rPr>
              <a:t>Gawlick</a:t>
            </a:r>
            <a:r>
              <a:rPr lang="en" altLang="zh-CN" dirty="0">
                <a:ea typeface="DengXian" panose="02010600030101010101" pitchFamily="2" charset="-122"/>
              </a:rPr>
              <a:t> D, et al. The log-structured merge-tree (LSM-tree)[J]. Acta Informatica, 1996, 33: 351-385. </a:t>
            </a:r>
          </a:p>
          <a:p>
            <a:pPr lvl="1"/>
            <a:r>
              <a:rPr lang="en" altLang="zh-CN" b="0" i="0" dirty="0">
                <a:solidFill>
                  <a:srgbClr val="222222"/>
                </a:solidFill>
                <a:effectLst/>
                <a:latin typeface="Arial" panose="020B0604020202020204" pitchFamily="34" charset="0"/>
                <a:hlinkClick r:id="rId2"/>
              </a:rPr>
              <a:t>https://www.cs.umb.edu/~poneil/lsmtree.pdf</a:t>
            </a:r>
            <a:endParaRPr lang="en" altLang="zh-CN" b="0" i="0" dirty="0">
              <a:solidFill>
                <a:srgbClr val="222222"/>
              </a:solidFill>
              <a:effectLst/>
              <a:latin typeface="Arial" panose="020B0604020202020204" pitchFamily="34" charset="0"/>
            </a:endParaRPr>
          </a:p>
          <a:p>
            <a:pPr marL="257175" lvl="1" indent="-257175">
              <a:buFont typeface="Arial" pitchFamily="34" charset="0"/>
              <a:buChar char="•"/>
            </a:pPr>
            <a:r>
              <a:rPr lang="en" altLang="zh-CN" sz="1800" dirty="0" err="1">
                <a:ea typeface="DengXian" panose="02010600030101010101" pitchFamily="2" charset="-122"/>
              </a:rPr>
              <a:t>SSTables</a:t>
            </a:r>
            <a:r>
              <a:rPr lang="en" altLang="zh-CN" sz="1800" dirty="0">
                <a:ea typeface="DengXian" panose="02010600030101010101" pitchFamily="2" charset="-122"/>
              </a:rPr>
              <a:t> and LSM Trees</a:t>
            </a:r>
          </a:p>
          <a:p>
            <a:pPr lvl="1"/>
            <a:r>
              <a:rPr lang="en" altLang="zh-CN" b="0" i="0" dirty="0">
                <a:solidFill>
                  <a:srgbClr val="222222"/>
                </a:solidFill>
                <a:effectLst/>
                <a:latin typeface="Arial" panose="020B0604020202020204" pitchFamily="34" charset="0"/>
                <a:hlinkClick r:id="rId3"/>
              </a:rPr>
              <a:t>https://rahulpradeep.medium.com/sstables-and-lsm-trees-5ba6c5529325</a:t>
            </a:r>
            <a:r>
              <a:rPr lang="en" altLang="zh-CN" b="0" i="0" dirty="0">
                <a:solidFill>
                  <a:srgbClr val="222222"/>
                </a:solidFill>
                <a:effectLst/>
                <a:latin typeface="Arial" panose="020B0604020202020204" pitchFamily="34" charset="0"/>
              </a:rPr>
              <a:t> </a:t>
            </a:r>
          </a:p>
          <a:p>
            <a:pPr marL="257175" lvl="1" indent="-257175">
              <a:buFont typeface="Arial" pitchFamily="34" charset="0"/>
              <a:buChar char="•"/>
            </a:pPr>
            <a:r>
              <a:rPr lang="en-US" altLang="zh-CN" sz="1800" dirty="0" err="1">
                <a:ea typeface="DengXian" panose="02010600030101010101" pitchFamily="2" charset="-122"/>
              </a:rPr>
              <a:t>RocksDb</a:t>
            </a:r>
            <a:r>
              <a:rPr lang="zh-CN" altLang="en-US" sz="1800" dirty="0">
                <a:ea typeface="DengXian" panose="02010600030101010101" pitchFamily="2" charset="-122"/>
              </a:rPr>
              <a:t>中文网</a:t>
            </a:r>
            <a:endParaRPr lang="en-US" altLang="zh-CN" sz="1800" dirty="0">
              <a:ea typeface="DengXian" panose="02010600030101010101" pitchFamily="2" charset="-122"/>
            </a:endParaRPr>
          </a:p>
          <a:p>
            <a:pPr lvl="1" latinLnBrk="1"/>
            <a:r>
              <a:rPr lang="en-US" altLang="zh-CN" dirty="0">
                <a:hlinkClick r:id="rId4"/>
              </a:rPr>
              <a:t>https://rocksdb.org.cn</a:t>
            </a:r>
            <a:r>
              <a:rPr lang="zh-CN" altLang="en-US" dirty="0"/>
              <a:t> </a:t>
            </a:r>
            <a:endParaRPr lang="en-US" altLang="zh-CN" dirty="0"/>
          </a:p>
          <a:p>
            <a:pPr latinLnBrk="1"/>
            <a:r>
              <a:rPr lang="en-US" altLang="zh-CN" dirty="0" err="1"/>
              <a:t>LevelDB</a:t>
            </a:r>
            <a:r>
              <a:rPr lang="zh-CN" altLang="en-US" dirty="0"/>
              <a:t>详解</a:t>
            </a:r>
          </a:p>
          <a:p>
            <a:pPr lvl="1"/>
            <a:r>
              <a:rPr lang="en-US" altLang="zh-CN" dirty="0">
                <a:hlinkClick r:id="rId5"/>
              </a:rPr>
              <a:t>https://blog.csdn.net/linuxheik/article/details/52768223</a:t>
            </a:r>
            <a:r>
              <a:rPr lang="zh-Hans" altLang="en-US" dirty="0"/>
              <a:t> </a:t>
            </a:r>
            <a:endParaRPr lang="en-US" altLang="zh-Hans" dirty="0"/>
          </a:p>
          <a:p>
            <a:r>
              <a:rPr lang="en-US" altLang="zh-CN" dirty="0" err="1"/>
              <a:t>Rocksdb</a:t>
            </a:r>
            <a:r>
              <a:rPr lang="zh-CN" altLang="en-US" dirty="0"/>
              <a:t>源码剖析一</a:t>
            </a:r>
            <a:r>
              <a:rPr lang="en-US" altLang="zh-CN" dirty="0"/>
              <a:t>----</a:t>
            </a:r>
            <a:r>
              <a:rPr lang="en-US" altLang="zh-CN" dirty="0" err="1"/>
              <a:t>Rocksdb</a:t>
            </a:r>
            <a:r>
              <a:rPr lang="zh-CN" altLang="en-US" dirty="0"/>
              <a:t>概述与基本组件</a:t>
            </a:r>
            <a:endParaRPr lang="en-US" altLang="zh-CN" dirty="0">
              <a:hlinkClick r:id="" action="ppaction://noaction"/>
            </a:endParaRPr>
          </a:p>
          <a:p>
            <a:pPr lvl="1"/>
            <a:r>
              <a:rPr lang="en-US" altLang="zh-CN" dirty="0">
                <a:hlinkClick r:id="" action="ppaction://noaction"/>
              </a:rPr>
              <a:t>https://blog.csdn.net/flyqwang/article/details/50096377</a:t>
            </a:r>
            <a:r>
              <a:rPr lang="zh-Hans" altLang="en-US" dirty="0"/>
              <a:t> </a:t>
            </a:r>
            <a:endParaRPr lang="en-US" altLang="zh-Hans" dirty="0"/>
          </a:p>
          <a:p>
            <a:r>
              <a:rPr lang="en-US" altLang="zh-CN" dirty="0" err="1"/>
              <a:t>leveldb</a:t>
            </a:r>
            <a:r>
              <a:rPr lang="en-US" altLang="zh-CN" dirty="0"/>
              <a:t> - </a:t>
            </a:r>
            <a:r>
              <a:rPr lang="en-US" altLang="zh-CN" dirty="0" err="1"/>
              <a:t>sstable</a:t>
            </a:r>
            <a:r>
              <a:rPr lang="zh-CN" altLang="en-US" dirty="0"/>
              <a:t>格式</a:t>
            </a:r>
          </a:p>
          <a:p>
            <a:pPr lvl="1"/>
            <a:r>
              <a:rPr lang="en-US" altLang="zh-CN" dirty="0">
                <a:hlinkClick r:id="rId6"/>
              </a:rPr>
              <a:t>https://www.cnblogs.com/cobbliu/p/6194072.html</a:t>
            </a:r>
            <a:r>
              <a:rPr lang="en" altLang="zh-CN" b="0" i="0" dirty="0">
                <a:solidFill>
                  <a:srgbClr val="222222"/>
                </a:solidFill>
                <a:effectLst/>
                <a:latin typeface="Arial" panose="020B0604020202020204" pitchFamily="34" charset="0"/>
              </a:rPr>
              <a:t> </a:t>
            </a:r>
            <a:endParaRPr kumimoji="1" lang="zh-CN" altLang="en-US" dirty="0"/>
          </a:p>
        </p:txBody>
      </p:sp>
      <p:sp>
        <p:nvSpPr>
          <p:cNvPr id="4" name="灯片编号占位符 3">
            <a:extLst>
              <a:ext uri="{FF2B5EF4-FFF2-40B4-BE49-F238E27FC236}">
                <a16:creationId xmlns:a16="http://schemas.microsoft.com/office/drawing/2014/main" id="{CCB29B1B-9CF3-0B25-6241-8DD7989FFBA8}"/>
              </a:ext>
            </a:extLst>
          </p:cNvPr>
          <p:cNvSpPr>
            <a:spLocks noGrp="1"/>
          </p:cNvSpPr>
          <p:nvPr>
            <p:ph type="sldNum" sz="quarter" idx="12"/>
          </p:nvPr>
        </p:nvSpPr>
        <p:spPr/>
        <p:txBody>
          <a:bodyPr/>
          <a:lstStyle/>
          <a:p>
            <a:fld id="{CB818ED7-1FAF-4BEC-A906-EB6564C334EB}" type="slidenum">
              <a:rPr lang="zh-CN" altLang="en-US" smtClean="0"/>
              <a:pPr/>
              <a:t>31</a:t>
            </a:fld>
            <a:endParaRPr lang="zh-CN" altLang="en-US" dirty="0"/>
          </a:p>
        </p:txBody>
      </p:sp>
    </p:spTree>
    <p:extLst>
      <p:ext uri="{BB962C8B-B14F-4D97-AF65-F5344CB8AC3E}">
        <p14:creationId xmlns:p14="http://schemas.microsoft.com/office/powerpoint/2010/main" val="106482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9B248-3B9D-BB43-8377-444CBFD8A585}"/>
              </a:ext>
            </a:extLst>
          </p:cNvPr>
          <p:cNvSpPr>
            <a:spLocks noGrp="1"/>
          </p:cNvSpPr>
          <p:nvPr>
            <p:ph type="title"/>
          </p:nvPr>
        </p:nvSpPr>
        <p:spPr/>
        <p:txBody>
          <a:bodyPr/>
          <a:lstStyle/>
          <a:p>
            <a:r>
              <a:rPr lang="en-US" altLang="zh-CN" dirty="0"/>
              <a:t>References</a:t>
            </a:r>
            <a:endParaRPr kumimoji="1" lang="zh-CN" altLang="en-US" dirty="0"/>
          </a:p>
        </p:txBody>
      </p:sp>
      <p:sp>
        <p:nvSpPr>
          <p:cNvPr id="3" name="内容占位符 2">
            <a:extLst>
              <a:ext uri="{FF2B5EF4-FFF2-40B4-BE49-F238E27FC236}">
                <a16:creationId xmlns:a16="http://schemas.microsoft.com/office/drawing/2014/main" id="{2316866B-A863-A240-A0DB-20D0DC6C10E6}"/>
              </a:ext>
            </a:extLst>
          </p:cNvPr>
          <p:cNvSpPr>
            <a:spLocks noGrp="1"/>
          </p:cNvSpPr>
          <p:nvPr>
            <p:ph idx="1"/>
          </p:nvPr>
        </p:nvSpPr>
        <p:spPr/>
        <p:txBody>
          <a:bodyPr>
            <a:normAutofit/>
          </a:bodyPr>
          <a:lstStyle/>
          <a:p>
            <a:r>
              <a:rPr lang="zh-CN" altLang="en-US" dirty="0">
                <a:ea typeface="DengXian" panose="02010600030101010101" pitchFamily="2" charset="-122"/>
              </a:rPr>
              <a:t>日志结构的合并树 </a:t>
            </a:r>
            <a:r>
              <a:rPr lang="en-US" altLang="zh-CN" dirty="0">
                <a:ea typeface="DengXian" panose="02010600030101010101" pitchFamily="2" charset="-122"/>
              </a:rPr>
              <a:t>The Log-Structured Merge-Tree</a:t>
            </a:r>
          </a:p>
          <a:p>
            <a:pPr lvl="1"/>
            <a:r>
              <a:rPr lang="en-US" altLang="zh-CN" dirty="0">
                <a:ea typeface="DengXian" panose="02010600030101010101" pitchFamily="2" charset="-122"/>
                <a:hlinkClick r:id="rId2"/>
              </a:rPr>
              <a:t>https://www.cnblogs.com/siegfang/archive/2013/01/12/lsm-tree.html</a:t>
            </a:r>
            <a:r>
              <a:rPr lang="zh-CN" altLang="en-US" dirty="0">
                <a:ea typeface="DengXian" panose="02010600030101010101" pitchFamily="2" charset="-122"/>
              </a:rPr>
              <a:t> </a:t>
            </a:r>
            <a:endParaRPr lang="en-US" altLang="zh-CN" dirty="0">
              <a:ea typeface="DengXian" panose="02010600030101010101" pitchFamily="2" charset="-122"/>
            </a:endParaRPr>
          </a:p>
          <a:p>
            <a:r>
              <a:rPr lang="en-US" altLang="zh-CN" dirty="0">
                <a:ea typeface="DengXian" panose="02010600030101010101" pitchFamily="2" charset="-122"/>
              </a:rPr>
              <a:t>LSM-tree </a:t>
            </a:r>
            <a:r>
              <a:rPr lang="zh-CN" altLang="en-US" dirty="0">
                <a:ea typeface="DengXian" panose="02010600030101010101" pitchFamily="2" charset="-122"/>
              </a:rPr>
              <a:t>基本原理及应用</a:t>
            </a:r>
            <a:endParaRPr lang="en-US" altLang="zh-CN" dirty="0">
              <a:ea typeface="DengXian" panose="02010600030101010101" pitchFamily="2" charset="-122"/>
            </a:endParaRPr>
          </a:p>
          <a:p>
            <a:pPr lvl="1"/>
            <a:r>
              <a:rPr lang="en-US" altLang="zh-CN" dirty="0">
                <a:ea typeface="DengXian" panose="02010600030101010101" pitchFamily="2" charset="-122"/>
                <a:hlinkClick r:id="rId3"/>
              </a:rPr>
              <a:t>https://cloud.tencent.com/developer/news/340271</a:t>
            </a:r>
            <a:r>
              <a:rPr lang="zh-CN" altLang="en-US" dirty="0">
                <a:ea typeface="DengXian" panose="02010600030101010101" pitchFamily="2" charset="-122"/>
              </a:rPr>
              <a:t> </a:t>
            </a:r>
          </a:p>
          <a:p>
            <a:r>
              <a:rPr lang="zh-CN" altLang="en-US" dirty="0"/>
              <a:t>深入理解什么是</a:t>
            </a:r>
            <a:r>
              <a:rPr lang="en-US" altLang="zh-CN" dirty="0"/>
              <a:t>LSM-Tree</a:t>
            </a:r>
          </a:p>
          <a:p>
            <a:pPr lvl="1"/>
            <a:r>
              <a:rPr lang="en-US" altLang="zh-CN" dirty="0">
                <a:ea typeface="DengXian" panose="02010600030101010101" pitchFamily="2" charset="-122"/>
                <a:hlinkClick r:id="rId4"/>
              </a:rPr>
              <a:t>https://blog.csdn.net/u010454030/article/details/90414063</a:t>
            </a:r>
            <a:r>
              <a:rPr lang="zh-CN" altLang="en-US" dirty="0">
                <a:ea typeface="DengXian" panose="02010600030101010101" pitchFamily="2" charset="-122"/>
              </a:rPr>
              <a:t> </a:t>
            </a:r>
            <a:endParaRPr lang="en-US" altLang="zh-CN" dirty="0">
              <a:ea typeface="DengXian" panose="02010600030101010101" pitchFamily="2" charset="-122"/>
            </a:endParaRPr>
          </a:p>
          <a:p>
            <a:r>
              <a:rPr lang="en-US" altLang="zh-CN" dirty="0">
                <a:ea typeface="DengXian" panose="02010600030101010101" pitchFamily="2" charset="-122"/>
              </a:rPr>
              <a:t>B+ Tree</a:t>
            </a:r>
            <a:r>
              <a:rPr lang="zh-CN" altLang="en-US" dirty="0">
                <a:ea typeface="DengXian" panose="02010600030101010101" pitchFamily="2" charset="-122"/>
              </a:rPr>
              <a:t>、</a:t>
            </a:r>
            <a:r>
              <a:rPr lang="en-US" altLang="zh-CN" dirty="0">
                <a:ea typeface="DengXian" panose="02010600030101010101" pitchFamily="2" charset="-122"/>
              </a:rPr>
              <a:t>LSM</a:t>
            </a:r>
            <a:r>
              <a:rPr lang="zh-CN" altLang="en-US" dirty="0">
                <a:ea typeface="DengXian" panose="02010600030101010101" pitchFamily="2" charset="-122"/>
              </a:rPr>
              <a:t>、</a:t>
            </a:r>
            <a:r>
              <a:rPr lang="en-US" altLang="zh-CN" dirty="0">
                <a:ea typeface="DengXian" panose="02010600030101010101" pitchFamily="2" charset="-122"/>
              </a:rPr>
              <a:t>Fractal tree index </a:t>
            </a:r>
            <a:r>
              <a:rPr lang="zh-CN" altLang="en-US" dirty="0">
                <a:ea typeface="DengXian" panose="02010600030101010101" pitchFamily="2" charset="-122"/>
              </a:rPr>
              <a:t>读写放大分析</a:t>
            </a:r>
            <a:endParaRPr lang="en-US" altLang="zh-CN" dirty="0">
              <a:ea typeface="DengXian" panose="02010600030101010101" pitchFamily="2" charset="-122"/>
            </a:endParaRPr>
          </a:p>
          <a:p>
            <a:pPr lvl="1"/>
            <a:r>
              <a:rPr lang="en-US" altLang="zh-CN" dirty="0">
                <a:ea typeface="DengXian" panose="02010600030101010101" pitchFamily="2" charset="-122"/>
                <a:hlinkClick r:id="rId5"/>
              </a:rPr>
              <a:t>http://kernelmaker.github.io/Btree_LSM_FTI</a:t>
            </a:r>
            <a:r>
              <a:rPr lang="zh-CN" altLang="en-US" dirty="0">
                <a:ea typeface="DengXian" panose="02010600030101010101" pitchFamily="2" charset="-122"/>
              </a:rPr>
              <a:t> </a:t>
            </a:r>
          </a:p>
          <a:p>
            <a:r>
              <a:rPr lang="en-US" altLang="zh-CN" dirty="0">
                <a:ea typeface="DengXian" panose="02010600030101010101" pitchFamily="2" charset="-122"/>
              </a:rPr>
              <a:t>Data structures for external memory</a:t>
            </a:r>
          </a:p>
          <a:p>
            <a:pPr lvl="1"/>
            <a:r>
              <a:rPr lang="en-US" altLang="zh-CN" dirty="0">
                <a:ea typeface="DengXian" panose="02010600030101010101" pitchFamily="2" charset="-122"/>
                <a:hlinkClick r:id="rId6"/>
              </a:rPr>
              <a:t>http://blog.omega-prime.co.uk/2016/07/05/datastructures-for-external-memory/</a:t>
            </a:r>
            <a:endParaRPr lang="en-US" altLang="zh-CN" dirty="0">
              <a:ea typeface="DengXian" panose="02010600030101010101" pitchFamily="2" charset="-122"/>
            </a:endParaRPr>
          </a:p>
          <a:p>
            <a:r>
              <a:rPr lang="en" altLang="zh-CN" dirty="0">
                <a:ea typeface="DengXian" panose="02010600030101010101" pitchFamily="2" charset="-122"/>
              </a:rPr>
              <a:t>rocksdb-example</a:t>
            </a:r>
          </a:p>
          <a:p>
            <a:pPr lvl="1"/>
            <a:r>
              <a:rPr lang="en" altLang="zh-CN" dirty="0">
                <a:ea typeface="DengXian" panose="02010600030101010101" pitchFamily="2" charset="-122"/>
                <a:hlinkClick r:id="rId7"/>
              </a:rPr>
              <a:t>https://github.com/ukchukx/rocksdb-example</a:t>
            </a:r>
            <a:r>
              <a:rPr lang="en" altLang="zh-CN" dirty="0">
                <a:ea typeface="DengXian" panose="02010600030101010101" pitchFamily="2" charset="-122"/>
              </a:rPr>
              <a:t> </a:t>
            </a:r>
            <a:r>
              <a:rPr lang="en-US" altLang="zh-CN" dirty="0">
                <a:ea typeface="DengXian" panose="02010600030101010101" pitchFamily="2" charset="-122"/>
              </a:rPr>
              <a:t> </a:t>
            </a:r>
            <a:r>
              <a:rPr lang="zh-CN" altLang="en-US" dirty="0">
                <a:ea typeface="DengXian" panose="02010600030101010101" pitchFamily="2" charset="-122"/>
              </a:rPr>
              <a:t> </a:t>
            </a:r>
            <a:endParaRPr lang="en-US" altLang="zh-CN" dirty="0">
              <a:ea typeface="DengXian" panose="02010600030101010101" pitchFamily="2" charset="-122"/>
            </a:endParaRPr>
          </a:p>
          <a:p>
            <a:endParaRPr kumimoji="1" lang="zh-CN" altLang="en-US" dirty="0">
              <a:ea typeface="DengXian" panose="02010600030101010101" pitchFamily="2" charset="-122"/>
            </a:endParaRPr>
          </a:p>
        </p:txBody>
      </p:sp>
      <p:sp>
        <p:nvSpPr>
          <p:cNvPr id="4" name="灯片编号占位符 3">
            <a:extLst>
              <a:ext uri="{FF2B5EF4-FFF2-40B4-BE49-F238E27FC236}">
                <a16:creationId xmlns:a16="http://schemas.microsoft.com/office/drawing/2014/main" id="{8C24359F-32E4-3A4D-B4BB-05D6F22E5FA9}"/>
              </a:ext>
            </a:extLst>
          </p:cNvPr>
          <p:cNvSpPr>
            <a:spLocks noGrp="1"/>
          </p:cNvSpPr>
          <p:nvPr>
            <p:ph type="sldNum" sz="quarter" idx="12"/>
          </p:nvPr>
        </p:nvSpPr>
        <p:spPr/>
        <p:txBody>
          <a:bodyPr/>
          <a:lstStyle/>
          <a:p>
            <a:fld id="{CB818ED7-1FAF-4BEC-A906-EB6564C334EB}" type="slidenum">
              <a:rPr lang="zh-CN" altLang="en-US" smtClean="0"/>
              <a:pPr/>
              <a:t>32</a:t>
            </a:fld>
            <a:endParaRPr lang="zh-CN" altLang="en-US" dirty="0"/>
          </a:p>
        </p:txBody>
      </p:sp>
    </p:spTree>
    <p:extLst>
      <p:ext uri="{BB962C8B-B14F-4D97-AF65-F5344CB8AC3E}">
        <p14:creationId xmlns:p14="http://schemas.microsoft.com/office/powerpoint/2010/main" val="3331960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Vector</a:t>
            </a:r>
            <a:r>
              <a:rPr lang="zh-CN" altLang="en-US" dirty="0"/>
              <a:t> </a:t>
            </a:r>
            <a:r>
              <a:rPr lang="en-US" altLang="zh-CN" dirty="0"/>
              <a:t>Database</a:t>
            </a:r>
            <a:endParaRPr lang="zh-CN" altLang="en-US"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33</a:t>
            </a:fld>
            <a:endParaRPr lang="zh-CN" altLang="en-US" dirty="0"/>
          </a:p>
        </p:txBody>
      </p:sp>
      <p:pic>
        <p:nvPicPr>
          <p:cNvPr id="6" name="图片 5">
            <a:extLst>
              <a:ext uri="{FF2B5EF4-FFF2-40B4-BE49-F238E27FC236}">
                <a16:creationId xmlns:a16="http://schemas.microsoft.com/office/drawing/2014/main" id="{09110870-30BD-4B6B-2EEC-2583CE082473}"/>
              </a:ext>
            </a:extLst>
          </p:cNvPr>
          <p:cNvPicPr>
            <a:picLocks noChangeAspect="1"/>
          </p:cNvPicPr>
          <p:nvPr/>
        </p:nvPicPr>
        <p:blipFill>
          <a:blip r:embed="rId3"/>
          <a:stretch>
            <a:fillRect/>
          </a:stretch>
        </p:blipFill>
        <p:spPr>
          <a:xfrm>
            <a:off x="1187624" y="915566"/>
            <a:ext cx="6768752" cy="3866938"/>
          </a:xfrm>
          <a:prstGeom prst="rect">
            <a:avLst/>
          </a:prstGeom>
        </p:spPr>
      </p:pic>
    </p:spTree>
    <p:extLst>
      <p:ext uri="{BB962C8B-B14F-4D97-AF65-F5344CB8AC3E}">
        <p14:creationId xmlns:p14="http://schemas.microsoft.com/office/powerpoint/2010/main" val="1625746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What is a Vector</a:t>
            </a:r>
            <a:r>
              <a:rPr lang="zh-CN" altLang="en-US" dirty="0"/>
              <a:t> </a:t>
            </a:r>
            <a:r>
              <a:rPr lang="en-US" altLang="zh-CN" dirty="0"/>
              <a:t>Database?</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US" altLang="zh-CN" dirty="0"/>
              <a:t>Embeddings </a:t>
            </a:r>
          </a:p>
          <a:p>
            <a:pPr lvl="1"/>
            <a:r>
              <a:rPr kumimoji="1" lang="en-US" altLang="zh-CN" dirty="0"/>
              <a:t>are generated by AI models (such as Large Language Models) and have a large number of attributes or features, making their representation challenging to manage.</a:t>
            </a:r>
          </a:p>
          <a:p>
            <a:endParaRPr kumimoji="1" lang="en" altLang="zh-CN" dirty="0"/>
          </a:p>
          <a:p>
            <a:r>
              <a:rPr kumimoji="1" lang="en" altLang="zh-CN" dirty="0"/>
              <a:t>In the context of AI and machine learning, </a:t>
            </a:r>
          </a:p>
          <a:p>
            <a:pPr lvl="1"/>
            <a:r>
              <a:rPr kumimoji="1" lang="en" altLang="zh-CN" dirty="0"/>
              <a:t>these features represent different dimensions of the data that are essential for understanding patterns, relationships, and underlying structures.</a:t>
            </a:r>
          </a:p>
          <a:p>
            <a:pPr lvl="1"/>
            <a:r>
              <a:rPr kumimoji="1" lang="en" altLang="zh-CN" dirty="0"/>
              <a:t>That is why we need a specialized database designed specifically for handling this type of data. </a:t>
            </a:r>
          </a:p>
          <a:p>
            <a:pPr lvl="1"/>
            <a:r>
              <a:rPr kumimoji="1" lang="en" altLang="zh-CN" dirty="0"/>
              <a:t>Vector databases like </a:t>
            </a:r>
            <a:r>
              <a:rPr kumimoji="1" lang="en" altLang="zh-CN" dirty="0">
                <a:solidFill>
                  <a:srgbClr val="FF0000"/>
                </a:solidFill>
              </a:rPr>
              <a:t>Pinecone</a:t>
            </a:r>
            <a:r>
              <a:rPr kumimoji="1" lang="en" altLang="zh-CN" dirty="0"/>
              <a:t> fulfill this requirement by offering optimized storage and querying capabilities for embeddings. </a:t>
            </a: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34</a:t>
            </a:fld>
            <a:endParaRPr lang="zh-CN" altLang="en-US" dirty="0"/>
          </a:p>
        </p:txBody>
      </p:sp>
    </p:spTree>
    <p:extLst>
      <p:ext uri="{BB962C8B-B14F-4D97-AF65-F5344CB8AC3E}">
        <p14:creationId xmlns:p14="http://schemas.microsoft.com/office/powerpoint/2010/main" val="3105985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Vector</a:t>
            </a:r>
            <a:r>
              <a:rPr lang="zh-CN" altLang="en-US" dirty="0"/>
              <a:t> </a:t>
            </a:r>
            <a:r>
              <a:rPr lang="en-US" altLang="zh-CN" dirty="0"/>
              <a:t>Database</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The diagram below gives us a better understanding of the role of vector databases in this type of application:</a:t>
            </a:r>
          </a:p>
          <a:p>
            <a:pPr marL="0" indent="0">
              <a:buNone/>
            </a:pPr>
            <a:br>
              <a:rPr lang="en" altLang="zh-CN" dirty="0"/>
            </a:b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35</a:t>
            </a:fld>
            <a:endParaRPr lang="zh-CN" altLang="en-US" dirty="0"/>
          </a:p>
        </p:txBody>
      </p:sp>
      <p:pic>
        <p:nvPicPr>
          <p:cNvPr id="1026" name="Picture 2" descr="Vector Database">
            <a:extLst>
              <a:ext uri="{FF2B5EF4-FFF2-40B4-BE49-F238E27FC236}">
                <a16:creationId xmlns:a16="http://schemas.microsoft.com/office/drawing/2014/main" id="{04B258A5-DBC3-BA0E-EC15-333403196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07654"/>
            <a:ext cx="7529359" cy="2890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79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How does a vector database work?</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In vector databases, we apply a similarity metric to find a vector that is the most similar to our query.</a:t>
            </a:r>
          </a:p>
          <a:p>
            <a:pPr lvl="1"/>
            <a:r>
              <a:rPr kumimoji="1" lang="en" altLang="zh-CN" dirty="0"/>
              <a:t>A vector database uses a combination of different algorithms that all participate in Approximate Nearest Neighbor (ANN) search. </a:t>
            </a:r>
          </a:p>
          <a:p>
            <a:pPr lvl="1"/>
            <a:r>
              <a:rPr kumimoji="1" lang="en" altLang="zh-CN" dirty="0"/>
              <a:t>Since the vector database provides </a:t>
            </a:r>
            <a:r>
              <a:rPr kumimoji="1" lang="en" altLang="zh-CN" dirty="0">
                <a:solidFill>
                  <a:srgbClr val="FF0000"/>
                </a:solidFill>
              </a:rPr>
              <a:t>approximate</a:t>
            </a:r>
            <a:r>
              <a:rPr kumimoji="1" lang="en" altLang="zh-CN" dirty="0"/>
              <a:t> results, the main trade-offs we consider are between accuracy and speed.</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36</a:t>
            </a:fld>
            <a:endParaRPr lang="zh-CN" altLang="en-US" dirty="0"/>
          </a:p>
        </p:txBody>
      </p:sp>
      <p:pic>
        <p:nvPicPr>
          <p:cNvPr id="2050" name="Picture 2" descr="Vector Database">
            <a:extLst>
              <a:ext uri="{FF2B5EF4-FFF2-40B4-BE49-F238E27FC236}">
                <a16:creationId xmlns:a16="http://schemas.microsoft.com/office/drawing/2014/main" id="{7E1D886A-1B0C-99E3-C420-A3A447547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 y="2859782"/>
            <a:ext cx="9144000" cy="163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415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Algorithms</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Random Projection</a:t>
            </a:r>
          </a:p>
          <a:p>
            <a:pPr lvl="1"/>
            <a:r>
              <a:rPr kumimoji="1" lang="en" altLang="zh-CN" dirty="0"/>
              <a:t>The basic idea behind random projection is to project the high-dimensional vectors to a lower-dimensional space using a random </a:t>
            </a:r>
            <a:r>
              <a:rPr kumimoji="1" lang="en" altLang="zh-CN" dirty="0">
                <a:solidFill>
                  <a:srgbClr val="FF0000"/>
                </a:solidFill>
              </a:rPr>
              <a:t>projection matrix</a:t>
            </a:r>
            <a:r>
              <a:rPr kumimoji="1" lang="en" altLang="zh-CN" dirty="0"/>
              <a:t>.</a:t>
            </a:r>
            <a:br>
              <a:rPr kumimoji="1" lang="en" altLang="zh-CN" dirty="0"/>
            </a:b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37</a:t>
            </a:fld>
            <a:endParaRPr lang="zh-CN" altLang="en-US" dirty="0"/>
          </a:p>
        </p:txBody>
      </p:sp>
      <p:pic>
        <p:nvPicPr>
          <p:cNvPr id="3074" name="Picture 2" descr="Random Projection">
            <a:extLst>
              <a:ext uri="{FF2B5EF4-FFF2-40B4-BE49-F238E27FC236}">
                <a16:creationId xmlns:a16="http://schemas.microsoft.com/office/drawing/2014/main" id="{45AF2847-A92B-F36A-A03E-0E159A05CD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734" y="1886177"/>
            <a:ext cx="7074532" cy="289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15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Algorithms</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Product Quantization</a:t>
            </a:r>
          </a:p>
          <a:p>
            <a:pPr lvl="1"/>
            <a:r>
              <a:rPr kumimoji="1" lang="en" altLang="zh-CN" dirty="0"/>
              <a:t>It takes the original vector, breaks it up into smaller chunks, simplifies the representation of each chunk by creating a representative “code” for each chunk, and then puts all the chunks back together</a:t>
            </a:r>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38</a:t>
            </a:fld>
            <a:endParaRPr lang="zh-CN" altLang="en-US" dirty="0"/>
          </a:p>
        </p:txBody>
      </p:sp>
      <p:pic>
        <p:nvPicPr>
          <p:cNvPr id="4098" name="Picture 2" descr="Product Quantization">
            <a:extLst>
              <a:ext uri="{FF2B5EF4-FFF2-40B4-BE49-F238E27FC236}">
                <a16:creationId xmlns:a16="http://schemas.microsoft.com/office/drawing/2014/main" id="{CD8AEFCC-CD09-3F51-1AF9-FF100AAFC3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981238"/>
            <a:ext cx="4608512" cy="313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41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Algorithms</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Locality-sensitive hashing</a:t>
            </a:r>
          </a:p>
          <a:p>
            <a:pPr lvl="1"/>
            <a:r>
              <a:rPr kumimoji="1" lang="en" altLang="zh-CN" dirty="0"/>
              <a:t>Locality-Sensitive Hashing (LSH) is a technique for indexing in the context of an approximate nearest-neighbor search. </a:t>
            </a:r>
            <a:endParaRPr kumimoji="1" lang="zh-CN" altLang="en-US" dirty="0"/>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39</a:t>
            </a:fld>
            <a:endParaRPr lang="zh-CN" altLang="en-US" dirty="0"/>
          </a:p>
        </p:txBody>
      </p:sp>
      <p:pic>
        <p:nvPicPr>
          <p:cNvPr id="5122" name="Picture 2">
            <a:extLst>
              <a:ext uri="{FF2B5EF4-FFF2-40B4-BE49-F238E27FC236}">
                <a16:creationId xmlns:a16="http://schemas.microsoft.com/office/drawing/2014/main" id="{66CE9B76-F0CF-2795-6252-56C1CC56B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7604" y="1590205"/>
            <a:ext cx="3388791" cy="3553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798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2AAD8A-C2A5-1844-A32D-B25D6E22A5D1}"/>
              </a:ext>
            </a:extLst>
          </p:cNvPr>
          <p:cNvSpPr>
            <a:spLocks noGrp="1"/>
          </p:cNvSpPr>
          <p:nvPr>
            <p:ph type="title"/>
          </p:nvPr>
        </p:nvSpPr>
        <p:spPr/>
        <p:txBody>
          <a:bodyPr/>
          <a:lstStyle/>
          <a:p>
            <a:r>
              <a:rPr kumimoji="1" lang="en-US" altLang="zh-CN" dirty="0"/>
              <a:t>LSMT</a:t>
            </a:r>
            <a:r>
              <a:rPr kumimoji="1" lang="zh-CN" altLang="en-US" dirty="0"/>
              <a:t> </a:t>
            </a:r>
          </a:p>
        </p:txBody>
      </p:sp>
      <p:sp>
        <p:nvSpPr>
          <p:cNvPr id="4" name="灯片编号占位符 3">
            <a:extLst>
              <a:ext uri="{FF2B5EF4-FFF2-40B4-BE49-F238E27FC236}">
                <a16:creationId xmlns:a16="http://schemas.microsoft.com/office/drawing/2014/main" id="{67A6DFB3-4EB9-094A-88B6-8218ADF27788}"/>
              </a:ext>
            </a:extLst>
          </p:cNvPr>
          <p:cNvSpPr>
            <a:spLocks noGrp="1"/>
          </p:cNvSpPr>
          <p:nvPr>
            <p:ph type="sldNum" sz="quarter" idx="12"/>
          </p:nvPr>
        </p:nvSpPr>
        <p:spPr/>
        <p:txBody>
          <a:bodyPr/>
          <a:lstStyle/>
          <a:p>
            <a:fld id="{CB818ED7-1FAF-4BEC-A906-EB6564C334EB}" type="slidenum">
              <a:rPr lang="zh-CN" altLang="en-US" smtClean="0"/>
              <a:pPr/>
              <a:t>4</a:t>
            </a:fld>
            <a:endParaRPr lang="zh-CN" altLang="en-US" dirty="0"/>
          </a:p>
        </p:txBody>
      </p:sp>
      <p:pic>
        <p:nvPicPr>
          <p:cNvPr id="2050" name="Picture 2">
            <a:extLst>
              <a:ext uri="{FF2B5EF4-FFF2-40B4-BE49-F238E27FC236}">
                <a16:creationId xmlns:a16="http://schemas.microsoft.com/office/drawing/2014/main" id="{CAE64CBD-6518-C84F-8052-5275228009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368" y="559289"/>
            <a:ext cx="5805264" cy="435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915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Algorithms</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Hierarchical Navigable Small World</a:t>
            </a:r>
          </a:p>
          <a:p>
            <a:pPr lvl="1"/>
            <a:r>
              <a:rPr kumimoji="1" lang="en" altLang="zh-CN" dirty="0"/>
              <a:t>Hierarchical Navigable Small World (HNSW) creates a hierarchical, tree-like structure where each node of the tree represents a set of vectors. The edges between the nodes represent the similarity between the vectors. </a:t>
            </a:r>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40</a:t>
            </a:fld>
            <a:endParaRPr lang="zh-CN" altLang="en-US" dirty="0"/>
          </a:p>
        </p:txBody>
      </p:sp>
      <p:pic>
        <p:nvPicPr>
          <p:cNvPr id="6148" name="Picture 4">
            <a:extLst>
              <a:ext uri="{FF2B5EF4-FFF2-40B4-BE49-F238E27FC236}">
                <a16:creationId xmlns:a16="http://schemas.microsoft.com/office/drawing/2014/main" id="{07AEB31E-646B-6483-A962-73181CA25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889014"/>
            <a:ext cx="3456384" cy="3254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801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US" altLang="zh-CN" dirty="0"/>
              <a:t>Similarity Measures</a:t>
            </a:r>
            <a:endParaRPr kumimoji="1" lang="zh-CN" altLang="en-US" dirty="0"/>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p:txBody>
          <a:bodyPr/>
          <a:lstStyle/>
          <a:p>
            <a:r>
              <a:rPr kumimoji="1" lang="en" altLang="zh-CN" dirty="0"/>
              <a:t>Cosine similarity: </a:t>
            </a:r>
          </a:p>
          <a:p>
            <a:pPr lvl="1"/>
            <a:r>
              <a:rPr kumimoji="1" lang="en" altLang="zh-CN" dirty="0"/>
              <a:t>It ranges from -1 to 1, where 1 represents identical vectors, 0 represents orthogonal vectors, and -1 represents vectors that are diametrically opposed.</a:t>
            </a:r>
          </a:p>
          <a:p>
            <a:pPr lvl="1"/>
            <a:endParaRPr kumimoji="1" lang="en" altLang="zh-CN" dirty="0"/>
          </a:p>
          <a:p>
            <a:r>
              <a:rPr kumimoji="1" lang="en" altLang="zh-CN" dirty="0"/>
              <a:t>Euclidean distance: </a:t>
            </a:r>
          </a:p>
          <a:p>
            <a:pPr lvl="1"/>
            <a:r>
              <a:rPr kumimoji="1" lang="en" altLang="zh-CN" dirty="0"/>
              <a:t>It ranges from 0 to infinity, where 0 represents identical vectors, and larger values represent increasingly dissimilar vectors.</a:t>
            </a:r>
          </a:p>
          <a:p>
            <a:pPr lvl="1"/>
            <a:endParaRPr kumimoji="1" lang="en" altLang="zh-CN" dirty="0"/>
          </a:p>
          <a:p>
            <a:r>
              <a:rPr kumimoji="1" lang="en" altLang="zh-CN" dirty="0"/>
              <a:t>Dot product: </a:t>
            </a:r>
          </a:p>
          <a:p>
            <a:pPr lvl="1"/>
            <a:r>
              <a:rPr kumimoji="1" lang="en" altLang="zh-CN" dirty="0"/>
              <a:t>It ranges from -∞ to ∞, where a positive value represents vectors that point in the same direction, 0 represents orthogonal vectors, and a negative value represents vectors that point in opposite directions.</a:t>
            </a:r>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41</a:t>
            </a:fld>
            <a:endParaRPr lang="zh-CN" altLang="en-US" dirty="0"/>
          </a:p>
        </p:txBody>
      </p:sp>
    </p:spTree>
    <p:extLst>
      <p:ext uri="{BB962C8B-B14F-4D97-AF65-F5344CB8AC3E}">
        <p14:creationId xmlns:p14="http://schemas.microsoft.com/office/powerpoint/2010/main" val="770132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 altLang="zh-CN" dirty="0"/>
              <a:t>Filtering</a:t>
            </a:r>
          </a:p>
        </p:txBody>
      </p:sp>
      <p:sp>
        <p:nvSpPr>
          <p:cNvPr id="3" name="内容占位符 2">
            <a:extLst>
              <a:ext uri="{FF2B5EF4-FFF2-40B4-BE49-F238E27FC236}">
                <a16:creationId xmlns:a16="http://schemas.microsoft.com/office/drawing/2014/main" id="{8270A674-5EF7-0B3B-BA0C-2C64CAC8D129}"/>
              </a:ext>
            </a:extLst>
          </p:cNvPr>
          <p:cNvSpPr>
            <a:spLocks noGrp="1"/>
          </p:cNvSpPr>
          <p:nvPr>
            <p:ph idx="1"/>
          </p:nvPr>
        </p:nvSpPr>
        <p:spPr>
          <a:xfrm>
            <a:off x="107504" y="845073"/>
            <a:ext cx="8928992" cy="3940924"/>
          </a:xfrm>
        </p:spPr>
        <p:txBody>
          <a:bodyPr/>
          <a:lstStyle/>
          <a:p>
            <a:r>
              <a:rPr kumimoji="1" lang="en" altLang="zh-CN" dirty="0"/>
              <a:t>Every vector stored in the database also includes metadata. </a:t>
            </a:r>
          </a:p>
          <a:p>
            <a:pPr lvl="1"/>
            <a:r>
              <a:rPr kumimoji="1" lang="en" altLang="zh-CN" dirty="0"/>
              <a:t>In addition to the ability to query for similar vectors, vector databases can also filter the results based on a metadata query. </a:t>
            </a:r>
          </a:p>
          <a:p>
            <a:pPr lvl="1"/>
            <a:r>
              <a:rPr kumimoji="1" lang="en" altLang="zh-CN" dirty="0"/>
              <a:t>To do this, the vector database usually maintains two indexes: a vector index and a metadata index. </a:t>
            </a:r>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42</a:t>
            </a:fld>
            <a:endParaRPr lang="zh-CN" altLang="en-US" dirty="0"/>
          </a:p>
        </p:txBody>
      </p:sp>
      <p:pic>
        <p:nvPicPr>
          <p:cNvPr id="8194" name="Picture 2" descr="Filtering">
            <a:extLst>
              <a:ext uri="{FF2B5EF4-FFF2-40B4-BE49-F238E27FC236}">
                <a16:creationId xmlns:a16="http://schemas.microsoft.com/office/drawing/2014/main" id="{DABBC1CD-2E7F-5D52-8FDE-1971F96E3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893" y="2067938"/>
            <a:ext cx="4840213" cy="307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082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A50AB-98E3-5F6A-81BC-0C1B051BA829}"/>
              </a:ext>
            </a:extLst>
          </p:cNvPr>
          <p:cNvSpPr>
            <a:spLocks noGrp="1"/>
          </p:cNvSpPr>
          <p:nvPr>
            <p:ph type="title"/>
          </p:nvPr>
        </p:nvSpPr>
        <p:spPr/>
        <p:txBody>
          <a:bodyPr/>
          <a:lstStyle/>
          <a:p>
            <a:r>
              <a:rPr lang="en" altLang="zh-CN" dirty="0"/>
              <a:t>Database Operations</a:t>
            </a:r>
          </a:p>
        </p:txBody>
      </p:sp>
      <p:sp>
        <p:nvSpPr>
          <p:cNvPr id="4" name="灯片编号占位符 3">
            <a:extLst>
              <a:ext uri="{FF2B5EF4-FFF2-40B4-BE49-F238E27FC236}">
                <a16:creationId xmlns:a16="http://schemas.microsoft.com/office/drawing/2014/main" id="{387140E3-35BB-43E2-86B8-DF1C5B0465CF}"/>
              </a:ext>
            </a:extLst>
          </p:cNvPr>
          <p:cNvSpPr>
            <a:spLocks noGrp="1"/>
          </p:cNvSpPr>
          <p:nvPr>
            <p:ph type="sldNum" sz="quarter" idx="12"/>
          </p:nvPr>
        </p:nvSpPr>
        <p:spPr/>
        <p:txBody>
          <a:bodyPr/>
          <a:lstStyle/>
          <a:p>
            <a:fld id="{CB818ED7-1FAF-4BEC-A906-EB6564C334EB}" type="slidenum">
              <a:rPr lang="zh-CN" altLang="en-US" smtClean="0"/>
              <a:pPr/>
              <a:t>43</a:t>
            </a:fld>
            <a:endParaRPr lang="zh-CN" altLang="en-US" dirty="0"/>
          </a:p>
        </p:txBody>
      </p:sp>
      <p:pic>
        <p:nvPicPr>
          <p:cNvPr id="9218" name="Picture 2" descr="Database Operations">
            <a:extLst>
              <a:ext uri="{FF2B5EF4-FFF2-40B4-BE49-F238E27FC236}">
                <a16:creationId xmlns:a16="http://schemas.microsoft.com/office/drawing/2014/main" id="{998BCA6F-1A36-2AD4-2A09-B6CB36055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203" y="699542"/>
            <a:ext cx="4581594" cy="412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087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889FE4-8146-BFDD-EB26-DECA4965EEC9}"/>
              </a:ext>
            </a:extLst>
          </p:cNvPr>
          <p:cNvSpPr>
            <a:spLocks noGrp="1"/>
          </p:cNvSpPr>
          <p:nvPr>
            <p:ph type="title"/>
          </p:nvPr>
        </p:nvSpPr>
        <p:spPr/>
        <p:txBody>
          <a:bodyPr/>
          <a:lstStyle/>
          <a:p>
            <a:r>
              <a:rPr kumimoji="1" lang="en-US" altLang="zh-CN" dirty="0"/>
              <a:t>Pinecone</a:t>
            </a:r>
            <a:endParaRPr kumimoji="1" lang="zh-CN" altLang="en-US" dirty="0"/>
          </a:p>
        </p:txBody>
      </p:sp>
      <p:sp>
        <p:nvSpPr>
          <p:cNvPr id="3" name="内容占位符 2">
            <a:extLst>
              <a:ext uri="{FF2B5EF4-FFF2-40B4-BE49-F238E27FC236}">
                <a16:creationId xmlns:a16="http://schemas.microsoft.com/office/drawing/2014/main" id="{5B5C0484-C609-4129-EB78-340FB5A9D2D5}"/>
              </a:ext>
            </a:extLst>
          </p:cNvPr>
          <p:cNvSpPr>
            <a:spLocks noGrp="1"/>
          </p:cNvSpPr>
          <p:nvPr>
            <p:ph idx="1"/>
          </p:nvPr>
        </p:nvSpPr>
        <p:spPr/>
        <p:txBody>
          <a:bodyPr/>
          <a:lstStyle/>
          <a:p>
            <a:r>
              <a:rPr kumimoji="1" lang="en" altLang="zh-CN" dirty="0"/>
              <a:t>The Pinecone </a:t>
            </a:r>
          </a:p>
          <a:p>
            <a:pPr lvl="1"/>
            <a:r>
              <a:rPr kumimoji="1" lang="en" altLang="zh-CN" dirty="0"/>
              <a:t>A</a:t>
            </a:r>
            <a:r>
              <a:rPr kumimoji="1" lang="zh-CN" altLang="en-US" dirty="0"/>
              <a:t> </a:t>
            </a:r>
            <a:r>
              <a:rPr kumimoji="1" lang="en" altLang="zh-CN" dirty="0"/>
              <a:t>vector database makes it easy to build high-performance vector search applications. Developer-friendly, fully managed, and easily scalable without infrastructure hassles.</a:t>
            </a:r>
          </a:p>
          <a:p>
            <a:pPr lvl="1"/>
            <a:endParaRPr kumimoji="1" lang="en" altLang="zh-CN" dirty="0"/>
          </a:p>
          <a:p>
            <a:pPr lvl="1"/>
            <a:endParaRPr kumimoji="1" lang="en" altLang="zh-CN" dirty="0"/>
          </a:p>
          <a:p>
            <a:r>
              <a:rPr kumimoji="1" lang="en" altLang="zh-CN" dirty="0"/>
              <a:t>Install</a:t>
            </a:r>
            <a:r>
              <a:rPr kumimoji="1" lang="zh-CN" altLang="en-US" dirty="0"/>
              <a:t> </a:t>
            </a:r>
            <a:r>
              <a:rPr kumimoji="1" lang="en-US" altLang="zh-CN" dirty="0"/>
              <a:t>Pinecone</a:t>
            </a:r>
            <a:r>
              <a:rPr kumimoji="1" lang="zh-CN" altLang="en-US" dirty="0"/>
              <a:t> </a:t>
            </a:r>
            <a:r>
              <a:rPr kumimoji="1" lang="en-US" altLang="zh-CN" dirty="0"/>
              <a:t>Client</a:t>
            </a:r>
          </a:p>
          <a:p>
            <a:pPr lvl="1"/>
            <a:r>
              <a:rPr kumimoji="1" lang="en-US" altLang="zh-CN" dirty="0"/>
              <a:t>Python: </a:t>
            </a:r>
            <a:r>
              <a:rPr lang="en" altLang="zh-CN" b="0" i="0" dirty="0">
                <a:solidFill>
                  <a:srgbClr val="047D65"/>
                </a:solidFill>
                <a:effectLst/>
                <a:latin typeface="JetBrains Mono"/>
              </a:rPr>
              <a:t>pip</a:t>
            </a:r>
            <a:r>
              <a:rPr lang="en" altLang="zh-CN" b="0" i="0" dirty="0">
                <a:solidFill>
                  <a:srgbClr val="333333"/>
                </a:solidFill>
                <a:effectLst/>
                <a:latin typeface="JetBrains Mono"/>
              </a:rPr>
              <a:t> </a:t>
            </a:r>
            <a:r>
              <a:rPr lang="en" altLang="zh-CN" b="0" i="0" dirty="0">
                <a:solidFill>
                  <a:srgbClr val="047D65"/>
                </a:solidFill>
                <a:effectLst/>
                <a:latin typeface="JetBrains Mono"/>
              </a:rPr>
              <a:t>install</a:t>
            </a:r>
            <a:r>
              <a:rPr lang="en" altLang="zh-CN" b="0" i="0" dirty="0">
                <a:solidFill>
                  <a:srgbClr val="333333"/>
                </a:solidFill>
                <a:effectLst/>
                <a:latin typeface="JetBrains Mono"/>
              </a:rPr>
              <a:t> </a:t>
            </a:r>
            <a:r>
              <a:rPr lang="en" altLang="zh-CN" b="0" i="0" dirty="0">
                <a:solidFill>
                  <a:srgbClr val="047D65"/>
                </a:solidFill>
                <a:effectLst/>
                <a:latin typeface="JetBrains Mono"/>
              </a:rPr>
              <a:t>pinecone</a:t>
            </a:r>
            <a:r>
              <a:rPr lang="en" altLang="zh-CN" b="0" i="0" dirty="0">
                <a:solidFill>
                  <a:srgbClr val="333333"/>
                </a:solidFill>
                <a:effectLst/>
                <a:latin typeface="JetBrains Mono"/>
              </a:rPr>
              <a:t>-</a:t>
            </a:r>
            <a:r>
              <a:rPr lang="en" altLang="zh-CN" b="0" i="0" dirty="0">
                <a:solidFill>
                  <a:srgbClr val="047D65"/>
                </a:solidFill>
                <a:effectLst/>
                <a:latin typeface="JetBrains Mono"/>
              </a:rPr>
              <a:t>client</a:t>
            </a:r>
            <a:endParaRPr kumimoji="1" lang="en-US" altLang="zh-CN" b="0" i="0" dirty="0">
              <a:solidFill>
                <a:srgbClr val="047D65"/>
              </a:solidFill>
              <a:effectLst/>
              <a:latin typeface="JetBrains Mono"/>
            </a:endParaRPr>
          </a:p>
          <a:p>
            <a:pPr lvl="1"/>
            <a:r>
              <a:rPr kumimoji="1" lang="en-US" altLang="zh-CN" dirty="0"/>
              <a:t>JavaScript:</a:t>
            </a:r>
            <a:r>
              <a:rPr kumimoji="1" lang="en-US" altLang="zh-CN" dirty="0">
                <a:solidFill>
                  <a:srgbClr val="047D65"/>
                </a:solidFill>
                <a:latin typeface="JetBrains Mono"/>
              </a:rPr>
              <a:t> </a:t>
            </a:r>
            <a:r>
              <a:rPr lang="en" altLang="zh-CN" b="0" i="0" dirty="0" err="1">
                <a:solidFill>
                  <a:srgbClr val="047D65"/>
                </a:solidFill>
                <a:effectLst/>
                <a:latin typeface="JetBrains Mono"/>
              </a:rPr>
              <a:t>npm</a:t>
            </a:r>
            <a:r>
              <a:rPr lang="en" altLang="zh-CN" b="0" i="0" dirty="0">
                <a:solidFill>
                  <a:srgbClr val="333333"/>
                </a:solidFill>
                <a:effectLst/>
                <a:latin typeface="JetBrains Mono"/>
              </a:rPr>
              <a:t> </a:t>
            </a:r>
            <a:r>
              <a:rPr lang="en" altLang="zh-CN" b="0" i="0" dirty="0">
                <a:solidFill>
                  <a:srgbClr val="047D65"/>
                </a:solidFill>
                <a:effectLst/>
                <a:latin typeface="JetBrains Mono"/>
              </a:rPr>
              <a:t>install</a:t>
            </a:r>
            <a:r>
              <a:rPr lang="en" altLang="zh-CN" b="0" i="0" dirty="0">
                <a:solidFill>
                  <a:srgbClr val="333333"/>
                </a:solidFill>
                <a:effectLst/>
                <a:latin typeface="JetBrains Mono"/>
              </a:rPr>
              <a:t> @</a:t>
            </a:r>
            <a:r>
              <a:rPr lang="en" altLang="zh-CN" b="0" i="0" dirty="0">
                <a:solidFill>
                  <a:srgbClr val="047D65"/>
                </a:solidFill>
                <a:effectLst/>
                <a:latin typeface="JetBrains Mono"/>
              </a:rPr>
              <a:t>pinecone</a:t>
            </a:r>
            <a:r>
              <a:rPr lang="en" altLang="zh-CN" b="0" i="0" dirty="0">
                <a:solidFill>
                  <a:srgbClr val="333333"/>
                </a:solidFill>
                <a:effectLst/>
                <a:latin typeface="JetBrains Mono"/>
              </a:rPr>
              <a:t>-</a:t>
            </a:r>
            <a:r>
              <a:rPr lang="en" altLang="zh-CN" b="0" i="0" dirty="0">
                <a:solidFill>
                  <a:srgbClr val="047D65"/>
                </a:solidFill>
                <a:effectLst/>
                <a:latin typeface="JetBrains Mono"/>
              </a:rPr>
              <a:t>database</a:t>
            </a:r>
            <a:r>
              <a:rPr lang="en" altLang="zh-CN" b="0" i="0" dirty="0">
                <a:solidFill>
                  <a:srgbClr val="333333"/>
                </a:solidFill>
                <a:effectLst/>
                <a:latin typeface="JetBrains Mono"/>
              </a:rPr>
              <a:t>/</a:t>
            </a:r>
            <a:r>
              <a:rPr lang="en" altLang="zh-CN" b="0" i="0" dirty="0">
                <a:solidFill>
                  <a:srgbClr val="047D65"/>
                </a:solidFill>
                <a:effectLst/>
                <a:latin typeface="JetBrains Mono"/>
              </a:rPr>
              <a:t>pinecone</a:t>
            </a:r>
          </a:p>
          <a:p>
            <a:pPr lvl="1"/>
            <a:endParaRPr kumimoji="1" lang="en" altLang="zh-CN" dirty="0">
              <a:solidFill>
                <a:srgbClr val="047D65"/>
              </a:solidFill>
              <a:latin typeface="JetBrains Mono"/>
            </a:endParaRPr>
          </a:p>
          <a:p>
            <a:pPr lvl="1"/>
            <a:r>
              <a:rPr kumimoji="1" lang="en" altLang="zh-CN" dirty="0">
                <a:hlinkClick r:id="rId3"/>
              </a:rPr>
              <a:t>https://github.com/pinecone-io</a:t>
            </a:r>
            <a:r>
              <a:rPr kumimoji="1" lang="zh-CN" altLang="en-US" dirty="0">
                <a:solidFill>
                  <a:srgbClr val="047D65"/>
                </a:solidFill>
                <a:latin typeface="JetBrains Mono"/>
              </a:rPr>
              <a:t> </a:t>
            </a:r>
            <a:endParaRPr kumimoji="1" lang="zh-CN" altLang="en-US" dirty="0"/>
          </a:p>
        </p:txBody>
      </p:sp>
      <p:sp>
        <p:nvSpPr>
          <p:cNvPr id="4" name="灯片编号占位符 3">
            <a:extLst>
              <a:ext uri="{FF2B5EF4-FFF2-40B4-BE49-F238E27FC236}">
                <a16:creationId xmlns:a16="http://schemas.microsoft.com/office/drawing/2014/main" id="{F14E6ED7-8E11-5D9E-97E3-7F1D1A9BA16A}"/>
              </a:ext>
            </a:extLst>
          </p:cNvPr>
          <p:cNvSpPr>
            <a:spLocks noGrp="1"/>
          </p:cNvSpPr>
          <p:nvPr>
            <p:ph type="sldNum" sz="quarter" idx="12"/>
          </p:nvPr>
        </p:nvSpPr>
        <p:spPr/>
        <p:txBody>
          <a:bodyPr/>
          <a:lstStyle/>
          <a:p>
            <a:fld id="{CB818ED7-1FAF-4BEC-A906-EB6564C334EB}" type="slidenum">
              <a:rPr lang="zh-CN" altLang="en-US" smtClean="0"/>
              <a:pPr/>
              <a:t>44</a:t>
            </a:fld>
            <a:endParaRPr lang="zh-CN" altLang="en-US" dirty="0"/>
          </a:p>
        </p:txBody>
      </p:sp>
    </p:spTree>
    <p:extLst>
      <p:ext uri="{BB962C8B-B14F-4D97-AF65-F5344CB8AC3E}">
        <p14:creationId xmlns:p14="http://schemas.microsoft.com/office/powerpoint/2010/main" val="37644915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BDD9-85D2-2C7D-F940-230B9448C2B7}"/>
              </a:ext>
            </a:extLst>
          </p:cNvPr>
          <p:cNvSpPr>
            <a:spLocks noGrp="1"/>
          </p:cNvSpPr>
          <p:nvPr>
            <p:ph type="title"/>
          </p:nvPr>
        </p:nvSpPr>
        <p:spPr/>
        <p:txBody>
          <a:bodyPr/>
          <a:lstStyle/>
          <a:p>
            <a:r>
              <a:rPr kumimoji="1" lang="en-US" altLang="zh-CN" dirty="0"/>
              <a:t>Hello, Pinecone!</a:t>
            </a:r>
            <a:endParaRPr kumimoji="1" lang="zh-CN" altLang="en-US" dirty="0"/>
          </a:p>
        </p:txBody>
      </p:sp>
      <p:sp>
        <p:nvSpPr>
          <p:cNvPr id="3" name="内容占位符 2">
            <a:extLst>
              <a:ext uri="{FF2B5EF4-FFF2-40B4-BE49-F238E27FC236}">
                <a16:creationId xmlns:a16="http://schemas.microsoft.com/office/drawing/2014/main" id="{49CC3E88-5F17-9D67-AD2F-5F5708E68751}"/>
              </a:ext>
            </a:extLst>
          </p:cNvPr>
          <p:cNvSpPr>
            <a:spLocks noGrp="1"/>
          </p:cNvSpPr>
          <p:nvPr>
            <p:ph idx="1"/>
          </p:nvPr>
        </p:nvSpPr>
        <p:spPr/>
        <p:txBody>
          <a:bodyPr>
            <a:normAutofit/>
          </a:bodyPr>
          <a:lstStyle/>
          <a:p>
            <a:r>
              <a:rPr kumimoji="1" lang="en" altLang="zh-CN" dirty="0"/>
              <a:t>1. Initialize Pinecone</a:t>
            </a:r>
          </a:p>
          <a:p>
            <a:pPr marL="342900" lvl="1" indent="0">
              <a:buNone/>
            </a:pPr>
            <a:r>
              <a:rPr lang="en" altLang="zh-CN" b="0" i="0" dirty="0">
                <a:solidFill>
                  <a:srgbClr val="1D75B3"/>
                </a:solidFill>
                <a:effectLst/>
                <a:latin typeface="JetBrains Mono"/>
              </a:rPr>
              <a:t>import</a:t>
            </a:r>
            <a:r>
              <a:rPr lang="en" altLang="zh-CN" b="0" i="0" dirty="0">
                <a:solidFill>
                  <a:srgbClr val="333333"/>
                </a:solidFill>
                <a:effectLst/>
                <a:latin typeface="JetBrains Mono"/>
              </a:rPr>
              <a:t> </a:t>
            </a:r>
            <a:r>
              <a:rPr lang="en" altLang="zh-CN" b="0" i="0" dirty="0">
                <a:solidFill>
                  <a:srgbClr val="047D65"/>
                </a:solidFill>
                <a:effectLst/>
                <a:latin typeface="JetBrains Mono"/>
              </a:rPr>
              <a:t>pinecone</a:t>
            </a:r>
            <a:r>
              <a:rPr lang="en" altLang="zh-CN" b="0" i="0" dirty="0">
                <a:solidFill>
                  <a:srgbClr val="333333"/>
                </a:solidFill>
                <a:effectLst/>
                <a:latin typeface="JetBrains Mono"/>
              </a:rPr>
              <a:t> </a:t>
            </a:r>
          </a:p>
          <a:p>
            <a:pPr marL="342900" lvl="1" indent="0">
              <a:buNone/>
            </a:pPr>
            <a:r>
              <a:rPr lang="en" altLang="zh-CN" b="0" i="0" dirty="0" err="1">
                <a:solidFill>
                  <a:srgbClr val="047D65"/>
                </a:solidFill>
                <a:effectLst/>
                <a:latin typeface="JetBrains Mono"/>
              </a:rPr>
              <a:t>pinecone</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init</a:t>
            </a:r>
            <a:r>
              <a:rPr lang="en" altLang="zh-CN" b="0" i="0" dirty="0">
                <a:solidFill>
                  <a:srgbClr val="333333"/>
                </a:solidFill>
                <a:effectLst/>
                <a:latin typeface="JetBrains Mono"/>
              </a:rPr>
              <a:t>(</a:t>
            </a:r>
            <a:r>
              <a:rPr lang="en" altLang="zh-CN" b="0" i="0" dirty="0" err="1">
                <a:solidFill>
                  <a:srgbClr val="047D65"/>
                </a:solidFill>
                <a:effectLst/>
                <a:latin typeface="JetBrains Mono"/>
              </a:rPr>
              <a:t>api_key</a:t>
            </a:r>
            <a:r>
              <a:rPr lang="en" altLang="zh-CN" b="0" i="0" dirty="0">
                <a:solidFill>
                  <a:srgbClr val="333333"/>
                </a:solidFill>
                <a:effectLst/>
                <a:latin typeface="JetBrains Mono"/>
              </a:rPr>
              <a:t>=</a:t>
            </a:r>
            <a:r>
              <a:rPr lang="en" altLang="zh-CN" b="0" i="0" dirty="0">
                <a:solidFill>
                  <a:srgbClr val="B35E14"/>
                </a:solidFill>
                <a:effectLst/>
                <a:latin typeface="JetBrains Mono"/>
              </a:rPr>
              <a:t>"YOUR_API_KEY"</a:t>
            </a:r>
            <a:r>
              <a:rPr lang="en" altLang="zh-CN" b="0" i="0" dirty="0">
                <a:solidFill>
                  <a:srgbClr val="333333"/>
                </a:solidFill>
                <a:effectLst/>
                <a:latin typeface="JetBrains Mono"/>
              </a:rPr>
              <a:t>, </a:t>
            </a:r>
            <a:r>
              <a:rPr lang="en" altLang="zh-CN" b="0" i="0" dirty="0">
                <a:solidFill>
                  <a:srgbClr val="047D65"/>
                </a:solidFill>
                <a:effectLst/>
                <a:latin typeface="JetBrains Mono"/>
              </a:rPr>
              <a:t>environment</a:t>
            </a:r>
            <a:r>
              <a:rPr lang="en" altLang="zh-CN" b="0" i="0" dirty="0">
                <a:solidFill>
                  <a:srgbClr val="333333"/>
                </a:solidFill>
                <a:effectLst/>
                <a:latin typeface="JetBrains Mono"/>
              </a:rPr>
              <a:t>=</a:t>
            </a:r>
            <a:r>
              <a:rPr lang="en" altLang="zh-CN" b="0" i="0" dirty="0">
                <a:solidFill>
                  <a:srgbClr val="B35E14"/>
                </a:solidFill>
                <a:effectLst/>
                <a:latin typeface="JetBrains Mono"/>
              </a:rPr>
              <a:t>"YOUR_ENVIRONMENT"</a:t>
            </a:r>
            <a:r>
              <a:rPr lang="en" altLang="zh-CN" b="0" i="0" dirty="0">
                <a:solidFill>
                  <a:srgbClr val="333333"/>
                </a:solidFill>
                <a:effectLst/>
                <a:latin typeface="JetBrains Mono"/>
              </a:rPr>
              <a:t>)</a:t>
            </a:r>
            <a:endParaRPr kumimoji="1" lang="en" altLang="zh-CN" b="0" i="0" dirty="0">
              <a:solidFill>
                <a:srgbClr val="333333"/>
              </a:solidFill>
              <a:effectLst/>
              <a:latin typeface="JetBrains Mono"/>
            </a:endParaRPr>
          </a:p>
          <a:p>
            <a:pPr marL="0" indent="0">
              <a:buNone/>
            </a:pPr>
            <a:endParaRPr kumimoji="1" lang="en" altLang="zh-CN" dirty="0">
              <a:solidFill>
                <a:srgbClr val="333333"/>
              </a:solidFill>
              <a:latin typeface="JetBrains Mono"/>
            </a:endParaRPr>
          </a:p>
          <a:p>
            <a:r>
              <a:rPr kumimoji="1" lang="en" altLang="zh-CN" dirty="0"/>
              <a:t>2. Create an index</a:t>
            </a:r>
          </a:p>
          <a:p>
            <a:pPr marL="342900" lvl="1" indent="0">
              <a:buNone/>
            </a:pPr>
            <a:r>
              <a:rPr lang="en" altLang="zh-CN" b="0" i="0" dirty="0" err="1">
                <a:solidFill>
                  <a:srgbClr val="047D65"/>
                </a:solidFill>
                <a:effectLst/>
                <a:latin typeface="JetBrains Mono"/>
              </a:rPr>
              <a:t>pinecone</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create_index</a:t>
            </a:r>
            <a:r>
              <a:rPr lang="en" altLang="zh-CN" b="0" i="0" dirty="0">
                <a:solidFill>
                  <a:srgbClr val="333333"/>
                </a:solidFill>
                <a:effectLst/>
                <a:latin typeface="JetBrains Mono"/>
              </a:rPr>
              <a:t>(</a:t>
            </a:r>
            <a:r>
              <a:rPr lang="en" altLang="zh-CN" b="0" i="0" dirty="0">
                <a:solidFill>
                  <a:srgbClr val="B35E14"/>
                </a:solidFill>
                <a:effectLst/>
                <a:latin typeface="JetBrains Mono"/>
              </a:rPr>
              <a:t>"</a:t>
            </a:r>
            <a:r>
              <a:rPr lang="en" altLang="zh-CN" b="0" i="0" dirty="0" err="1">
                <a:solidFill>
                  <a:srgbClr val="B35E14"/>
                </a:solidFill>
                <a:effectLst/>
                <a:latin typeface="JetBrains Mono"/>
              </a:rPr>
              <a:t>quickstart</a:t>
            </a:r>
            <a:r>
              <a:rPr lang="en" altLang="zh-CN" b="0" i="0" dirty="0">
                <a:solidFill>
                  <a:srgbClr val="B35E14"/>
                </a:solidFill>
                <a:effectLst/>
                <a:latin typeface="JetBrains Mono"/>
              </a:rPr>
              <a:t>"</a:t>
            </a:r>
            <a:r>
              <a:rPr lang="en" altLang="zh-CN" b="0" i="0" dirty="0">
                <a:solidFill>
                  <a:srgbClr val="333333"/>
                </a:solidFill>
                <a:effectLst/>
                <a:latin typeface="JetBrains Mono"/>
              </a:rPr>
              <a:t>, </a:t>
            </a:r>
            <a:r>
              <a:rPr lang="en" altLang="zh-CN" b="0" i="0" dirty="0">
                <a:solidFill>
                  <a:srgbClr val="047D65"/>
                </a:solidFill>
                <a:effectLst/>
                <a:latin typeface="JetBrains Mono"/>
              </a:rPr>
              <a:t>dimension</a:t>
            </a:r>
            <a:r>
              <a:rPr lang="en" altLang="zh-CN" b="0" i="0" dirty="0">
                <a:solidFill>
                  <a:srgbClr val="333333"/>
                </a:solidFill>
                <a:effectLst/>
                <a:latin typeface="JetBrains Mono"/>
              </a:rPr>
              <a:t>=</a:t>
            </a:r>
            <a:r>
              <a:rPr lang="en" altLang="zh-CN" b="0" i="0" dirty="0">
                <a:solidFill>
                  <a:srgbClr val="75438A"/>
                </a:solidFill>
                <a:effectLst/>
                <a:latin typeface="JetBrains Mono"/>
              </a:rPr>
              <a:t>8</a:t>
            </a:r>
            <a:r>
              <a:rPr lang="en" altLang="zh-CN" b="0" i="0" dirty="0">
                <a:solidFill>
                  <a:srgbClr val="333333"/>
                </a:solidFill>
                <a:effectLst/>
                <a:latin typeface="JetBrains Mono"/>
              </a:rPr>
              <a:t>, </a:t>
            </a:r>
            <a:r>
              <a:rPr lang="en" altLang="zh-CN" b="0" i="0" dirty="0">
                <a:solidFill>
                  <a:srgbClr val="047D65"/>
                </a:solidFill>
                <a:effectLst/>
                <a:latin typeface="JetBrains Mono"/>
              </a:rPr>
              <a:t>metric</a:t>
            </a:r>
            <a:r>
              <a:rPr lang="en" altLang="zh-CN" b="0" i="0" dirty="0">
                <a:solidFill>
                  <a:srgbClr val="333333"/>
                </a:solidFill>
                <a:effectLst/>
                <a:latin typeface="JetBrains Mono"/>
              </a:rPr>
              <a:t>=</a:t>
            </a:r>
            <a:r>
              <a:rPr lang="en" altLang="zh-CN" b="0" i="0" dirty="0">
                <a:solidFill>
                  <a:srgbClr val="B35E14"/>
                </a:solidFill>
                <a:effectLst/>
                <a:latin typeface="JetBrains Mono"/>
              </a:rPr>
              <a:t>"</a:t>
            </a:r>
            <a:r>
              <a:rPr lang="en" altLang="zh-CN" b="0" i="0" dirty="0" err="1">
                <a:solidFill>
                  <a:srgbClr val="B35E14"/>
                </a:solidFill>
                <a:effectLst/>
                <a:latin typeface="JetBrains Mono"/>
              </a:rPr>
              <a:t>euclidean</a:t>
            </a:r>
            <a:r>
              <a:rPr lang="en" altLang="zh-CN" b="0" i="0" dirty="0">
                <a:solidFill>
                  <a:srgbClr val="B35E14"/>
                </a:solidFill>
                <a:effectLst/>
                <a:latin typeface="JetBrains Mono"/>
              </a:rPr>
              <a:t>"</a:t>
            </a:r>
            <a:r>
              <a:rPr lang="en" altLang="zh-CN" b="0" i="0" dirty="0">
                <a:solidFill>
                  <a:srgbClr val="333333"/>
                </a:solidFill>
                <a:effectLst/>
                <a:latin typeface="JetBrains Mono"/>
              </a:rPr>
              <a:t>) </a:t>
            </a:r>
            <a:r>
              <a:rPr lang="en" altLang="zh-CN" b="0" i="0" dirty="0" err="1">
                <a:solidFill>
                  <a:srgbClr val="047D65"/>
                </a:solidFill>
                <a:effectLst/>
                <a:latin typeface="JetBrains Mono"/>
              </a:rPr>
              <a:t>pinecone</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describe_index</a:t>
            </a:r>
            <a:r>
              <a:rPr lang="en" altLang="zh-CN" b="0" i="0" dirty="0">
                <a:solidFill>
                  <a:srgbClr val="333333"/>
                </a:solidFill>
                <a:effectLst/>
                <a:latin typeface="JetBrains Mono"/>
              </a:rPr>
              <a:t>(</a:t>
            </a:r>
            <a:r>
              <a:rPr lang="en" altLang="zh-CN" b="0" i="0" dirty="0">
                <a:solidFill>
                  <a:srgbClr val="B35E14"/>
                </a:solidFill>
                <a:effectLst/>
                <a:latin typeface="JetBrains Mono"/>
              </a:rPr>
              <a:t>"</a:t>
            </a:r>
            <a:r>
              <a:rPr lang="en" altLang="zh-CN" b="0" i="0" dirty="0" err="1">
                <a:solidFill>
                  <a:srgbClr val="B35E14"/>
                </a:solidFill>
                <a:effectLst/>
                <a:latin typeface="JetBrains Mono"/>
              </a:rPr>
              <a:t>quickstart</a:t>
            </a:r>
            <a:r>
              <a:rPr lang="en" altLang="zh-CN" b="0" i="0" dirty="0">
                <a:solidFill>
                  <a:srgbClr val="B35E14"/>
                </a:solidFill>
                <a:effectLst/>
                <a:latin typeface="JetBrains Mono"/>
              </a:rPr>
              <a:t>"</a:t>
            </a:r>
            <a:r>
              <a:rPr lang="en" altLang="zh-CN" b="0" i="0" dirty="0">
                <a:solidFill>
                  <a:srgbClr val="333333"/>
                </a:solidFill>
                <a:effectLst/>
                <a:latin typeface="JetBrains Mono"/>
              </a:rPr>
              <a:t>)</a:t>
            </a:r>
          </a:p>
          <a:p>
            <a:pPr marL="342900" lvl="1" indent="0">
              <a:buNone/>
            </a:pPr>
            <a:endParaRPr kumimoji="1" lang="en" altLang="zh-CN" dirty="0">
              <a:solidFill>
                <a:srgbClr val="333333"/>
              </a:solidFill>
              <a:latin typeface="JetBrains Mono"/>
            </a:endParaRPr>
          </a:p>
          <a:p>
            <a:pPr marL="257175" lvl="1" indent="-257175">
              <a:buFont typeface="Arial" pitchFamily="34" charset="0"/>
              <a:buChar char="•"/>
            </a:pPr>
            <a:r>
              <a:rPr kumimoji="1" lang="en" altLang="zh-CN" sz="1800" dirty="0"/>
              <a:t>3. Retrieve a list of your indexes</a:t>
            </a:r>
          </a:p>
          <a:p>
            <a:pPr marL="300037" lvl="2" indent="0">
              <a:buNone/>
            </a:pPr>
            <a:r>
              <a:rPr lang="en" altLang="zh-CN" sz="1500" b="0" i="0" dirty="0" err="1">
                <a:solidFill>
                  <a:srgbClr val="047D65"/>
                </a:solidFill>
                <a:effectLst/>
                <a:latin typeface="JetBrains Mono"/>
              </a:rPr>
              <a:t>pinecone</a:t>
            </a:r>
            <a:r>
              <a:rPr lang="en" altLang="zh-CN" sz="1500" b="0" i="0" dirty="0" err="1">
                <a:solidFill>
                  <a:srgbClr val="333333"/>
                </a:solidFill>
                <a:effectLst/>
                <a:latin typeface="JetBrains Mono"/>
              </a:rPr>
              <a:t>.</a:t>
            </a:r>
            <a:r>
              <a:rPr lang="en" altLang="zh-CN" sz="1500" b="0" i="0" dirty="0" err="1">
                <a:solidFill>
                  <a:srgbClr val="1D75B3"/>
                </a:solidFill>
                <a:effectLst/>
                <a:latin typeface="JetBrains Mono"/>
              </a:rPr>
              <a:t>list_indexes</a:t>
            </a:r>
            <a:r>
              <a:rPr lang="en" altLang="zh-CN" sz="1500" b="0" i="0" dirty="0">
                <a:solidFill>
                  <a:srgbClr val="333333"/>
                </a:solidFill>
                <a:effectLst/>
                <a:latin typeface="JetBrains Mono"/>
              </a:rPr>
              <a:t>() </a:t>
            </a:r>
            <a:r>
              <a:rPr lang="en" altLang="zh-CN" sz="1500" b="0" i="0" dirty="0">
                <a:solidFill>
                  <a:srgbClr val="75787B"/>
                </a:solidFill>
                <a:effectLst/>
                <a:latin typeface="JetBrains Mono"/>
              </a:rPr>
              <a:t># Returns:</a:t>
            </a:r>
            <a:r>
              <a:rPr lang="en" altLang="zh-CN" sz="1500" b="0" i="0" dirty="0">
                <a:solidFill>
                  <a:srgbClr val="333333"/>
                </a:solidFill>
                <a:effectLst/>
                <a:latin typeface="JetBrains Mono"/>
              </a:rPr>
              <a:t> </a:t>
            </a:r>
            <a:r>
              <a:rPr lang="en" altLang="zh-CN" sz="1500" b="0" i="0" dirty="0">
                <a:solidFill>
                  <a:srgbClr val="75787B"/>
                </a:solidFill>
                <a:effectLst/>
                <a:latin typeface="JetBrains Mono"/>
              </a:rPr>
              <a:t># ['</a:t>
            </a:r>
            <a:r>
              <a:rPr lang="en" altLang="zh-CN" sz="1500" b="0" i="0" dirty="0" err="1">
                <a:solidFill>
                  <a:srgbClr val="75787B"/>
                </a:solidFill>
                <a:effectLst/>
                <a:latin typeface="JetBrains Mono"/>
              </a:rPr>
              <a:t>quickstart</a:t>
            </a:r>
            <a:r>
              <a:rPr lang="en" altLang="zh-CN" sz="1500" b="0" i="0" dirty="0">
                <a:solidFill>
                  <a:srgbClr val="75787B"/>
                </a:solidFill>
                <a:effectLst/>
                <a:latin typeface="JetBrains Mono"/>
              </a:rPr>
              <a:t>’]</a:t>
            </a:r>
          </a:p>
          <a:p>
            <a:pPr marL="300037" lvl="2" indent="0">
              <a:buNone/>
            </a:pPr>
            <a:endParaRPr kumimoji="1" lang="en" altLang="zh-CN" sz="1500" dirty="0">
              <a:solidFill>
                <a:srgbClr val="75787B"/>
              </a:solidFill>
              <a:latin typeface="JetBrains Mono"/>
            </a:endParaRPr>
          </a:p>
          <a:p>
            <a:pPr marL="257175" lvl="1" indent="-257175">
              <a:buFont typeface="Arial" pitchFamily="34" charset="0"/>
              <a:buChar char="•"/>
            </a:pPr>
            <a:r>
              <a:rPr kumimoji="1" lang="en" altLang="zh-CN" sz="1800" dirty="0"/>
              <a:t>4. Create a client instance</a:t>
            </a:r>
          </a:p>
          <a:p>
            <a:pPr marL="300037" lvl="2" indent="0">
              <a:buNone/>
            </a:pPr>
            <a:r>
              <a:rPr lang="en" altLang="zh-CN" sz="1500" b="0" i="0" dirty="0">
                <a:solidFill>
                  <a:srgbClr val="047D65"/>
                </a:solidFill>
                <a:effectLst/>
                <a:latin typeface="JetBrains Mono"/>
              </a:rPr>
              <a:t>index</a:t>
            </a:r>
            <a:r>
              <a:rPr lang="en" altLang="zh-CN" sz="1500" b="0" i="0" dirty="0">
                <a:solidFill>
                  <a:srgbClr val="333333"/>
                </a:solidFill>
                <a:effectLst/>
                <a:latin typeface="JetBrains Mono"/>
              </a:rPr>
              <a:t> = </a:t>
            </a:r>
            <a:r>
              <a:rPr lang="en" altLang="zh-CN" sz="1500" b="0" i="0" dirty="0" err="1">
                <a:solidFill>
                  <a:srgbClr val="047D65"/>
                </a:solidFill>
                <a:effectLst/>
                <a:latin typeface="JetBrains Mono"/>
              </a:rPr>
              <a:t>pinecone</a:t>
            </a:r>
            <a:r>
              <a:rPr lang="en" altLang="zh-CN" sz="1500" b="0" i="0" dirty="0" err="1">
                <a:solidFill>
                  <a:srgbClr val="333333"/>
                </a:solidFill>
                <a:effectLst/>
                <a:latin typeface="JetBrains Mono"/>
              </a:rPr>
              <a:t>.</a:t>
            </a:r>
            <a:r>
              <a:rPr lang="en" altLang="zh-CN" sz="1500" b="0" i="0" dirty="0" err="1">
                <a:solidFill>
                  <a:srgbClr val="1D75B3"/>
                </a:solidFill>
                <a:effectLst/>
                <a:latin typeface="JetBrains Mono"/>
              </a:rPr>
              <a:t>Index</a:t>
            </a:r>
            <a:r>
              <a:rPr lang="en" altLang="zh-CN" sz="1500" b="0" i="0" dirty="0">
                <a:solidFill>
                  <a:srgbClr val="333333"/>
                </a:solidFill>
                <a:effectLst/>
                <a:latin typeface="JetBrains Mono"/>
              </a:rPr>
              <a:t>(</a:t>
            </a:r>
            <a:r>
              <a:rPr lang="en" altLang="zh-CN" sz="1500" b="0" i="0" dirty="0">
                <a:solidFill>
                  <a:srgbClr val="B35E14"/>
                </a:solidFill>
                <a:effectLst/>
                <a:latin typeface="JetBrains Mono"/>
              </a:rPr>
              <a:t>"</a:t>
            </a:r>
            <a:r>
              <a:rPr lang="en" altLang="zh-CN" sz="1500" b="0" i="0" dirty="0" err="1">
                <a:solidFill>
                  <a:srgbClr val="B35E14"/>
                </a:solidFill>
                <a:effectLst/>
                <a:latin typeface="JetBrains Mono"/>
              </a:rPr>
              <a:t>quickstart</a:t>
            </a:r>
            <a:r>
              <a:rPr lang="en" altLang="zh-CN" sz="1500" b="0" i="0" dirty="0">
                <a:solidFill>
                  <a:srgbClr val="B35E14"/>
                </a:solidFill>
                <a:effectLst/>
                <a:latin typeface="JetBrains Mono"/>
              </a:rPr>
              <a:t>"</a:t>
            </a:r>
            <a:r>
              <a:rPr lang="en" altLang="zh-CN" sz="1500" b="0" i="0" dirty="0">
                <a:solidFill>
                  <a:srgbClr val="333333"/>
                </a:solidFill>
                <a:effectLst/>
                <a:latin typeface="JetBrains Mono"/>
              </a:rPr>
              <a:t>)</a:t>
            </a:r>
            <a:endParaRPr kumimoji="1" lang="en" altLang="zh-CN" sz="1500" dirty="0"/>
          </a:p>
          <a:p>
            <a:pPr marL="300037" lvl="2" indent="0">
              <a:buNone/>
            </a:pPr>
            <a:endParaRPr kumimoji="1" lang="zh-CN" altLang="en-US" sz="1500" dirty="0"/>
          </a:p>
        </p:txBody>
      </p:sp>
      <p:sp>
        <p:nvSpPr>
          <p:cNvPr id="4" name="灯片编号占位符 3">
            <a:extLst>
              <a:ext uri="{FF2B5EF4-FFF2-40B4-BE49-F238E27FC236}">
                <a16:creationId xmlns:a16="http://schemas.microsoft.com/office/drawing/2014/main" id="{9186AA28-3F9A-6588-362C-C0EA376F3FAC}"/>
              </a:ext>
            </a:extLst>
          </p:cNvPr>
          <p:cNvSpPr>
            <a:spLocks noGrp="1"/>
          </p:cNvSpPr>
          <p:nvPr>
            <p:ph type="sldNum" sz="quarter" idx="12"/>
          </p:nvPr>
        </p:nvSpPr>
        <p:spPr/>
        <p:txBody>
          <a:bodyPr/>
          <a:lstStyle/>
          <a:p>
            <a:fld id="{CB818ED7-1FAF-4BEC-A906-EB6564C334EB}" type="slidenum">
              <a:rPr lang="zh-CN" altLang="en-US" smtClean="0"/>
              <a:pPr/>
              <a:t>45</a:t>
            </a:fld>
            <a:endParaRPr lang="zh-CN" altLang="en-US" dirty="0"/>
          </a:p>
        </p:txBody>
      </p:sp>
    </p:spTree>
    <p:extLst>
      <p:ext uri="{BB962C8B-B14F-4D97-AF65-F5344CB8AC3E}">
        <p14:creationId xmlns:p14="http://schemas.microsoft.com/office/powerpoint/2010/main" val="3260227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BDD9-85D2-2C7D-F940-230B9448C2B7}"/>
              </a:ext>
            </a:extLst>
          </p:cNvPr>
          <p:cNvSpPr>
            <a:spLocks noGrp="1"/>
          </p:cNvSpPr>
          <p:nvPr>
            <p:ph type="title"/>
          </p:nvPr>
        </p:nvSpPr>
        <p:spPr/>
        <p:txBody>
          <a:bodyPr/>
          <a:lstStyle/>
          <a:p>
            <a:r>
              <a:rPr kumimoji="1" lang="en-US" altLang="zh-CN" dirty="0"/>
              <a:t>Hello, Pinecone!</a:t>
            </a:r>
            <a:endParaRPr kumimoji="1" lang="zh-CN" altLang="en-US" dirty="0"/>
          </a:p>
        </p:txBody>
      </p:sp>
      <p:sp>
        <p:nvSpPr>
          <p:cNvPr id="3" name="内容占位符 2">
            <a:extLst>
              <a:ext uri="{FF2B5EF4-FFF2-40B4-BE49-F238E27FC236}">
                <a16:creationId xmlns:a16="http://schemas.microsoft.com/office/drawing/2014/main" id="{49CC3E88-5F17-9D67-AD2F-5F5708E68751}"/>
              </a:ext>
            </a:extLst>
          </p:cNvPr>
          <p:cNvSpPr>
            <a:spLocks noGrp="1"/>
          </p:cNvSpPr>
          <p:nvPr>
            <p:ph idx="1"/>
          </p:nvPr>
        </p:nvSpPr>
        <p:spPr>
          <a:xfrm>
            <a:off x="107504" y="845072"/>
            <a:ext cx="8784976" cy="4192719"/>
          </a:xfrm>
        </p:spPr>
        <p:txBody>
          <a:bodyPr>
            <a:normAutofit/>
          </a:bodyPr>
          <a:lstStyle/>
          <a:p>
            <a:r>
              <a:rPr kumimoji="1" lang="en" altLang="zh-CN" dirty="0"/>
              <a:t>5. Insert the data.</a:t>
            </a:r>
          </a:p>
          <a:p>
            <a:pPr marL="342900" lvl="1" indent="0">
              <a:buNone/>
            </a:pPr>
            <a:r>
              <a:rPr lang="en" altLang="zh-CN" b="0" i="0" dirty="0">
                <a:solidFill>
                  <a:srgbClr val="75787B"/>
                </a:solidFill>
                <a:effectLst/>
                <a:latin typeface="JetBrains Mono"/>
              </a:rPr>
              <a:t># </a:t>
            </a:r>
            <a:r>
              <a:rPr lang="en" altLang="zh-CN" b="0" i="0" dirty="0" err="1">
                <a:solidFill>
                  <a:srgbClr val="75787B"/>
                </a:solidFill>
                <a:effectLst/>
                <a:latin typeface="JetBrains Mono"/>
              </a:rPr>
              <a:t>Upsert</a:t>
            </a:r>
            <a:r>
              <a:rPr lang="en" altLang="zh-CN" b="0" i="0" dirty="0">
                <a:solidFill>
                  <a:srgbClr val="75787B"/>
                </a:solidFill>
                <a:effectLst/>
                <a:latin typeface="JetBrains Mono"/>
              </a:rPr>
              <a:t> sample data (5 8-dimensional vectors)</a:t>
            </a:r>
            <a:r>
              <a:rPr lang="en" altLang="zh-CN" b="0" i="0" dirty="0">
                <a:solidFill>
                  <a:srgbClr val="333333"/>
                </a:solidFill>
                <a:effectLst/>
                <a:latin typeface="JetBrains Mono"/>
              </a:rPr>
              <a:t> </a:t>
            </a:r>
          </a:p>
          <a:p>
            <a:pPr marL="342900" lvl="1" indent="0">
              <a:buNone/>
            </a:pPr>
            <a:r>
              <a:rPr lang="en" altLang="zh-CN" b="0" i="0" dirty="0" err="1">
                <a:solidFill>
                  <a:srgbClr val="047D65"/>
                </a:solidFill>
                <a:effectLst/>
                <a:latin typeface="JetBrains Mono"/>
              </a:rPr>
              <a:t>index</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upsert</a:t>
            </a:r>
            <a:r>
              <a:rPr lang="en" altLang="zh-CN" b="0" i="0" dirty="0">
                <a:solidFill>
                  <a:srgbClr val="333333"/>
                </a:solidFill>
                <a:effectLst/>
                <a:latin typeface="JetBrains Mono"/>
              </a:rPr>
              <a:t>([ </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a:t>
            </a:r>
            <a:r>
              <a:rPr lang="en" altLang="zh-CN" b="0" i="0" dirty="0">
                <a:solidFill>
                  <a:srgbClr val="B35E14"/>
                </a:solidFill>
                <a:effectLst/>
                <a:latin typeface="JetBrains Mono"/>
              </a:rPr>
              <a:t>"A"</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r>
              <a:rPr lang="en" altLang="zh-CN" b="0" i="0" dirty="0">
                <a:solidFill>
                  <a:srgbClr val="75438A"/>
                </a:solidFill>
                <a:effectLst/>
                <a:latin typeface="JetBrains Mono"/>
              </a:rPr>
              <a:t>0.1</a:t>
            </a:r>
            <a:r>
              <a:rPr lang="en" altLang="zh-CN" b="0" i="0" dirty="0">
                <a:solidFill>
                  <a:srgbClr val="333333"/>
                </a:solidFill>
                <a:effectLst/>
                <a:latin typeface="JetBrains Mono"/>
              </a:rPr>
              <a:t>]), </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a:t>
            </a:r>
            <a:r>
              <a:rPr lang="en" altLang="zh-CN" b="0" i="0" dirty="0">
                <a:solidFill>
                  <a:srgbClr val="B35E14"/>
                </a:solidFill>
                <a:effectLst/>
                <a:latin typeface="JetBrains Mono"/>
              </a:rPr>
              <a:t>"B"</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r>
              <a:rPr lang="en" altLang="zh-CN" b="0" i="0" dirty="0">
                <a:solidFill>
                  <a:srgbClr val="75438A"/>
                </a:solidFill>
                <a:effectLst/>
                <a:latin typeface="JetBrains Mono"/>
              </a:rPr>
              <a:t>0.2</a:t>
            </a:r>
            <a:r>
              <a:rPr lang="en" altLang="zh-CN" b="0" i="0" dirty="0">
                <a:solidFill>
                  <a:srgbClr val="333333"/>
                </a:solidFill>
                <a:effectLst/>
                <a:latin typeface="JetBrains Mono"/>
              </a:rPr>
              <a:t>]), </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a:t>
            </a:r>
            <a:r>
              <a:rPr lang="en" altLang="zh-CN" b="0" i="0" dirty="0">
                <a:solidFill>
                  <a:srgbClr val="B35E14"/>
                </a:solidFill>
                <a:effectLst/>
                <a:latin typeface="JetBrains Mono"/>
              </a:rPr>
              <a:t>"C"</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a:t>
            </a:r>
            <a:r>
              <a:rPr lang="en" altLang="zh-CN" b="0" i="0" dirty="0">
                <a:solidFill>
                  <a:srgbClr val="B35E14"/>
                </a:solidFill>
                <a:effectLst/>
                <a:latin typeface="JetBrains Mono"/>
              </a:rPr>
              <a:t>"D"</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r>
              <a:rPr lang="en" altLang="zh-CN" b="0" i="0" dirty="0">
                <a:solidFill>
                  <a:srgbClr val="75438A"/>
                </a:solidFill>
                <a:effectLst/>
                <a:latin typeface="JetBrains Mono"/>
              </a:rPr>
              <a:t>0.4</a:t>
            </a:r>
            <a:r>
              <a:rPr lang="en" altLang="zh-CN" b="0" i="0" dirty="0">
                <a:solidFill>
                  <a:srgbClr val="333333"/>
                </a:solidFill>
                <a:effectLst/>
                <a:latin typeface="JetBrains Mono"/>
              </a:rPr>
              <a:t>]), </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a:t>
            </a:r>
            <a:r>
              <a:rPr lang="en" altLang="zh-CN" b="0" i="0" dirty="0">
                <a:solidFill>
                  <a:srgbClr val="B35E14"/>
                </a:solidFill>
                <a:effectLst/>
                <a:latin typeface="JetBrains Mono"/>
              </a:rPr>
              <a:t>"E"</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r>
              <a:rPr lang="en" altLang="zh-CN" b="0" i="0" dirty="0">
                <a:solidFill>
                  <a:srgbClr val="75438A"/>
                </a:solidFill>
                <a:effectLst/>
                <a:latin typeface="JetBrains Mono"/>
              </a:rPr>
              <a:t>0.5</a:t>
            </a:r>
            <a:r>
              <a:rPr lang="en" altLang="zh-CN" b="0" i="0" dirty="0">
                <a:solidFill>
                  <a:srgbClr val="333333"/>
                </a:solidFill>
                <a:effectLst/>
                <a:latin typeface="JetBrains Mono"/>
              </a:rPr>
              <a:t>]) </a:t>
            </a:r>
          </a:p>
          <a:p>
            <a:pPr marL="342900" lvl="1" indent="0">
              <a:buNone/>
            </a:pPr>
            <a:r>
              <a:rPr lang="en" altLang="zh-CN" b="0" i="0" dirty="0">
                <a:solidFill>
                  <a:srgbClr val="333333"/>
                </a:solidFill>
                <a:effectLst/>
                <a:latin typeface="JetBrains Mono"/>
              </a:rPr>
              <a:t>])</a:t>
            </a:r>
          </a:p>
          <a:p>
            <a:pPr marL="342900" lvl="1" indent="0">
              <a:buNone/>
            </a:pPr>
            <a:endParaRPr kumimoji="1" lang="en" altLang="zh-CN" sz="1500" dirty="0">
              <a:solidFill>
                <a:srgbClr val="333333"/>
              </a:solidFill>
              <a:latin typeface="JetBrains Mono"/>
            </a:endParaRPr>
          </a:p>
          <a:p>
            <a:pPr marL="257175" lvl="1" indent="-257175">
              <a:buFont typeface="Arial" pitchFamily="34" charset="0"/>
              <a:buChar char="•"/>
            </a:pPr>
            <a:r>
              <a:rPr kumimoji="1" lang="en" altLang="zh-CN" sz="1800" dirty="0"/>
              <a:t>6. Get statistics about your index.</a:t>
            </a:r>
          </a:p>
          <a:p>
            <a:pPr marL="0" lvl="1" indent="0">
              <a:buNone/>
            </a:pPr>
            <a:r>
              <a:rPr lang="en" altLang="zh-CN" dirty="0">
                <a:solidFill>
                  <a:srgbClr val="047D65"/>
                </a:solidFill>
                <a:latin typeface="JetBrains Mono"/>
              </a:rPr>
              <a:t>       </a:t>
            </a:r>
            <a:r>
              <a:rPr lang="en" altLang="zh-CN" b="0" i="0" dirty="0" err="1">
                <a:solidFill>
                  <a:srgbClr val="047D65"/>
                </a:solidFill>
                <a:effectLst/>
                <a:latin typeface="JetBrains Mono"/>
              </a:rPr>
              <a:t>index</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describe_index_stats</a:t>
            </a:r>
            <a:r>
              <a:rPr lang="en" altLang="zh-CN" b="0" i="0" dirty="0">
                <a:solidFill>
                  <a:srgbClr val="333333"/>
                </a:solidFill>
                <a:effectLst/>
                <a:latin typeface="JetBrains Mono"/>
              </a:rPr>
              <a:t>() </a:t>
            </a:r>
          </a:p>
          <a:p>
            <a:pPr marL="0" lvl="1" indent="0">
              <a:buNone/>
            </a:pPr>
            <a:r>
              <a:rPr lang="en" altLang="zh-CN" dirty="0">
                <a:solidFill>
                  <a:srgbClr val="333333"/>
                </a:solidFill>
                <a:latin typeface="JetBrains Mono"/>
              </a:rPr>
              <a:t>       </a:t>
            </a:r>
            <a:r>
              <a:rPr lang="en" altLang="zh-CN" b="0" i="0" dirty="0">
                <a:solidFill>
                  <a:srgbClr val="75787B"/>
                </a:solidFill>
                <a:effectLst/>
                <a:latin typeface="JetBrains Mono"/>
              </a:rPr>
              <a:t># Returns:</a:t>
            </a:r>
            <a:r>
              <a:rPr lang="en" altLang="zh-CN" b="0" i="0" dirty="0">
                <a:solidFill>
                  <a:srgbClr val="333333"/>
                </a:solidFill>
                <a:effectLst/>
                <a:latin typeface="JetBrains Mono"/>
              </a:rPr>
              <a:t> </a:t>
            </a:r>
          </a:p>
          <a:p>
            <a:pPr marL="0" lvl="1" indent="0">
              <a:buNone/>
            </a:pPr>
            <a:r>
              <a:rPr lang="en" altLang="zh-CN" b="0" i="0" dirty="0">
                <a:solidFill>
                  <a:srgbClr val="75787B"/>
                </a:solidFill>
                <a:effectLst/>
                <a:latin typeface="JetBrains Mono"/>
              </a:rPr>
              <a:t>       # {'dimension': 8, '</a:t>
            </a:r>
            <a:r>
              <a:rPr lang="en" altLang="zh-CN" b="0" i="0" dirty="0" err="1">
                <a:solidFill>
                  <a:srgbClr val="75787B"/>
                </a:solidFill>
                <a:effectLst/>
                <a:latin typeface="JetBrains Mono"/>
              </a:rPr>
              <a:t>index_fullness</a:t>
            </a:r>
            <a:r>
              <a:rPr lang="en" altLang="zh-CN" b="0" i="0" dirty="0">
                <a:solidFill>
                  <a:srgbClr val="75787B"/>
                </a:solidFill>
                <a:effectLst/>
                <a:latin typeface="JetBrains Mono"/>
              </a:rPr>
              <a:t>': 0.0, 'namespaces': {'': {'</a:t>
            </a:r>
            <a:r>
              <a:rPr lang="en" altLang="zh-CN" b="0" i="0" dirty="0" err="1">
                <a:solidFill>
                  <a:srgbClr val="75787B"/>
                </a:solidFill>
                <a:effectLst/>
                <a:latin typeface="JetBrains Mono"/>
              </a:rPr>
              <a:t>vector_count</a:t>
            </a:r>
            <a:r>
              <a:rPr lang="en" altLang="zh-CN" b="0" i="0" dirty="0">
                <a:solidFill>
                  <a:srgbClr val="75787B"/>
                </a:solidFill>
                <a:effectLst/>
                <a:latin typeface="JetBrains Mono"/>
              </a:rPr>
              <a:t>': 5}}}</a:t>
            </a:r>
            <a:endParaRPr kumimoji="1" lang="zh-CN" altLang="en-US" dirty="0"/>
          </a:p>
        </p:txBody>
      </p:sp>
      <p:sp>
        <p:nvSpPr>
          <p:cNvPr id="4" name="灯片编号占位符 3">
            <a:extLst>
              <a:ext uri="{FF2B5EF4-FFF2-40B4-BE49-F238E27FC236}">
                <a16:creationId xmlns:a16="http://schemas.microsoft.com/office/drawing/2014/main" id="{9186AA28-3F9A-6588-362C-C0EA376F3FAC}"/>
              </a:ext>
            </a:extLst>
          </p:cNvPr>
          <p:cNvSpPr>
            <a:spLocks noGrp="1"/>
          </p:cNvSpPr>
          <p:nvPr>
            <p:ph type="sldNum" sz="quarter" idx="12"/>
          </p:nvPr>
        </p:nvSpPr>
        <p:spPr/>
        <p:txBody>
          <a:bodyPr/>
          <a:lstStyle/>
          <a:p>
            <a:fld id="{CB818ED7-1FAF-4BEC-A906-EB6564C334EB}" type="slidenum">
              <a:rPr lang="zh-CN" altLang="en-US" smtClean="0"/>
              <a:pPr/>
              <a:t>46</a:t>
            </a:fld>
            <a:endParaRPr lang="zh-CN" altLang="en-US" dirty="0"/>
          </a:p>
        </p:txBody>
      </p:sp>
    </p:spTree>
    <p:extLst>
      <p:ext uri="{BB962C8B-B14F-4D97-AF65-F5344CB8AC3E}">
        <p14:creationId xmlns:p14="http://schemas.microsoft.com/office/powerpoint/2010/main" val="1154156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BDD9-85D2-2C7D-F940-230B9448C2B7}"/>
              </a:ext>
            </a:extLst>
          </p:cNvPr>
          <p:cNvSpPr>
            <a:spLocks noGrp="1"/>
          </p:cNvSpPr>
          <p:nvPr>
            <p:ph type="title"/>
          </p:nvPr>
        </p:nvSpPr>
        <p:spPr/>
        <p:txBody>
          <a:bodyPr/>
          <a:lstStyle/>
          <a:p>
            <a:r>
              <a:rPr kumimoji="1" lang="en-US" altLang="zh-CN" dirty="0"/>
              <a:t>Hello, Pinecone!</a:t>
            </a:r>
            <a:endParaRPr kumimoji="1" lang="zh-CN" altLang="en-US" dirty="0"/>
          </a:p>
        </p:txBody>
      </p:sp>
      <p:sp>
        <p:nvSpPr>
          <p:cNvPr id="3" name="内容占位符 2">
            <a:extLst>
              <a:ext uri="{FF2B5EF4-FFF2-40B4-BE49-F238E27FC236}">
                <a16:creationId xmlns:a16="http://schemas.microsoft.com/office/drawing/2014/main" id="{49CC3E88-5F17-9D67-AD2F-5F5708E68751}"/>
              </a:ext>
            </a:extLst>
          </p:cNvPr>
          <p:cNvSpPr>
            <a:spLocks noGrp="1"/>
          </p:cNvSpPr>
          <p:nvPr>
            <p:ph idx="1"/>
          </p:nvPr>
        </p:nvSpPr>
        <p:spPr>
          <a:xfrm>
            <a:off x="107504" y="845072"/>
            <a:ext cx="8784976" cy="4192719"/>
          </a:xfrm>
        </p:spPr>
        <p:txBody>
          <a:bodyPr>
            <a:normAutofit/>
          </a:bodyPr>
          <a:lstStyle/>
          <a:p>
            <a:r>
              <a:rPr kumimoji="1" lang="en" altLang="zh-CN" dirty="0"/>
              <a:t>7. Query the index and get similar vectors.</a:t>
            </a:r>
          </a:p>
          <a:p>
            <a:pPr marL="342900" lvl="1" indent="0">
              <a:buNone/>
            </a:pPr>
            <a:r>
              <a:rPr lang="en" altLang="zh-CN" b="0" i="0" dirty="0" err="1">
                <a:solidFill>
                  <a:srgbClr val="047D65"/>
                </a:solidFill>
                <a:effectLst/>
                <a:latin typeface="JetBrains Mono"/>
              </a:rPr>
              <a:t>index</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query</a:t>
            </a:r>
            <a:r>
              <a:rPr lang="en" altLang="zh-CN" b="0" i="0" dirty="0">
                <a:solidFill>
                  <a:srgbClr val="333333"/>
                </a:solidFill>
                <a:effectLst/>
                <a:latin typeface="JetBrains Mono"/>
              </a:rPr>
              <a:t>(</a:t>
            </a:r>
          </a:p>
          <a:p>
            <a:pPr marL="342900" lvl="1" indent="0">
              <a:buNone/>
            </a:pPr>
            <a:r>
              <a:rPr lang="en" altLang="zh-CN" dirty="0">
                <a:solidFill>
                  <a:srgbClr val="333333"/>
                </a:solidFill>
                <a:latin typeface="JetBrains Mono"/>
              </a:rPr>
              <a:t>  </a:t>
            </a:r>
            <a:r>
              <a:rPr lang="en" altLang="zh-CN" b="0" i="0" dirty="0">
                <a:solidFill>
                  <a:srgbClr val="333333"/>
                </a:solidFill>
                <a:effectLst/>
                <a:latin typeface="JetBrains Mono"/>
              </a:rPr>
              <a:t> </a:t>
            </a:r>
            <a:r>
              <a:rPr lang="en" altLang="zh-CN" b="0" i="0" dirty="0">
                <a:solidFill>
                  <a:srgbClr val="047D65"/>
                </a:solidFill>
                <a:effectLst/>
                <a:latin typeface="JetBrains Mono"/>
              </a:rPr>
              <a:t>vector</a:t>
            </a:r>
            <a:r>
              <a:rPr lang="en" altLang="zh-CN" b="0" i="0" dirty="0">
                <a:solidFill>
                  <a:srgbClr val="333333"/>
                </a:solidFill>
                <a:effectLst/>
                <a:latin typeface="JetBrains Mono"/>
              </a:rPr>
              <a:t>=[</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a:solidFill>
                  <a:srgbClr val="75438A"/>
                </a:solidFill>
                <a:effectLst/>
                <a:latin typeface="JetBrains Mono"/>
              </a:rPr>
              <a:t>0.3</a:t>
            </a:r>
            <a:r>
              <a:rPr lang="en" altLang="zh-CN" b="0" i="0" dirty="0">
                <a:solidFill>
                  <a:srgbClr val="333333"/>
                </a:solidFill>
                <a:effectLst/>
                <a:latin typeface="JetBrains Mono"/>
              </a:rPr>
              <a:t>], </a:t>
            </a:r>
            <a:r>
              <a:rPr lang="en" altLang="zh-CN" b="0" i="0" dirty="0" err="1">
                <a:solidFill>
                  <a:srgbClr val="047D65"/>
                </a:solidFill>
                <a:effectLst/>
                <a:latin typeface="JetBrains Mono"/>
              </a:rPr>
              <a:t>top_k</a:t>
            </a:r>
            <a:r>
              <a:rPr lang="en" altLang="zh-CN" b="0" i="0" dirty="0">
                <a:solidFill>
                  <a:srgbClr val="333333"/>
                </a:solidFill>
                <a:effectLst/>
                <a:latin typeface="JetBrains Mono"/>
              </a:rPr>
              <a:t>=</a:t>
            </a:r>
            <a:r>
              <a:rPr lang="en" altLang="zh-CN" b="0" i="0" dirty="0">
                <a:solidFill>
                  <a:srgbClr val="75438A"/>
                </a:solidFill>
                <a:effectLst/>
                <a:latin typeface="JetBrains Mono"/>
              </a:rPr>
              <a:t>3</a:t>
            </a:r>
            <a:r>
              <a:rPr lang="en" altLang="zh-CN" b="0" i="0" dirty="0">
                <a:solidFill>
                  <a:srgbClr val="333333"/>
                </a:solidFill>
                <a:effectLst/>
                <a:latin typeface="JetBrains Mono"/>
              </a:rPr>
              <a:t>, </a:t>
            </a:r>
            <a:r>
              <a:rPr lang="en" altLang="zh-CN" b="0" i="0" dirty="0" err="1">
                <a:solidFill>
                  <a:srgbClr val="047D65"/>
                </a:solidFill>
                <a:effectLst/>
                <a:latin typeface="JetBrains Mono"/>
              </a:rPr>
              <a:t>include_values</a:t>
            </a:r>
            <a:r>
              <a:rPr lang="en" altLang="zh-CN" b="0" i="0" dirty="0">
                <a:solidFill>
                  <a:srgbClr val="333333"/>
                </a:solidFill>
                <a:effectLst/>
                <a:latin typeface="JetBrains Mono"/>
              </a:rPr>
              <a:t>=</a:t>
            </a:r>
            <a:r>
              <a:rPr lang="en" altLang="zh-CN" b="0" i="0" dirty="0">
                <a:solidFill>
                  <a:srgbClr val="1D75B3"/>
                </a:solidFill>
                <a:effectLst/>
                <a:latin typeface="JetBrains Mono"/>
              </a:rPr>
              <a:t>True</a:t>
            </a:r>
            <a:r>
              <a:rPr lang="en" altLang="zh-CN" b="0" i="0" dirty="0">
                <a:solidFill>
                  <a:srgbClr val="333333"/>
                </a:solidFill>
                <a:effectLst/>
                <a:latin typeface="JetBrains Mono"/>
              </a:rPr>
              <a:t> ) </a:t>
            </a:r>
          </a:p>
          <a:p>
            <a:pPr marL="342900" lvl="1" indent="0">
              <a:buNone/>
            </a:pPr>
            <a:r>
              <a:rPr lang="en" altLang="zh-CN" b="0" i="0" dirty="0">
                <a:solidFill>
                  <a:srgbClr val="75787B"/>
                </a:solidFill>
                <a:effectLst/>
                <a:latin typeface="JetBrains Mono"/>
              </a:rPr>
              <a:t># Returns:</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{'matches': [{'id': 'C’,</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'score': 0.0,</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'values': [0.3, 0.3, 0.3, 0.3, 0.3, 0.3, 0.3, 0.3]},</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{'id': 'D’,</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'score': 0.0799999237,</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'values': [0.4, 0.4, 0.4, 0.4, 0.4, 0.4, 0.4, 0.4]},</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{'id': 'B’,</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'score': 0.0800000429,</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'values': [0.2, 0.2, 0.2, 0.2, 0.2, 0.2, 0.2, 0.2]}],</a:t>
            </a:r>
            <a:r>
              <a:rPr lang="en" altLang="zh-CN" b="0" i="0" dirty="0">
                <a:solidFill>
                  <a:srgbClr val="333333"/>
                </a:solidFill>
                <a:effectLst/>
                <a:latin typeface="JetBrains Mono"/>
              </a:rPr>
              <a:t> </a:t>
            </a:r>
          </a:p>
          <a:p>
            <a:pPr marL="342900" lvl="1" indent="0">
              <a:buNone/>
            </a:pPr>
            <a:r>
              <a:rPr lang="en" altLang="zh-CN" b="0" i="0" dirty="0">
                <a:solidFill>
                  <a:srgbClr val="75787B"/>
                </a:solidFill>
                <a:effectLst/>
                <a:latin typeface="JetBrains Mono"/>
              </a:rPr>
              <a:t># 'namespace': ''}</a:t>
            </a:r>
            <a:endParaRPr kumimoji="1" lang="zh-CN" altLang="en-US" dirty="0"/>
          </a:p>
        </p:txBody>
      </p:sp>
      <p:sp>
        <p:nvSpPr>
          <p:cNvPr id="4" name="灯片编号占位符 3">
            <a:extLst>
              <a:ext uri="{FF2B5EF4-FFF2-40B4-BE49-F238E27FC236}">
                <a16:creationId xmlns:a16="http://schemas.microsoft.com/office/drawing/2014/main" id="{9186AA28-3F9A-6588-362C-C0EA376F3FAC}"/>
              </a:ext>
            </a:extLst>
          </p:cNvPr>
          <p:cNvSpPr>
            <a:spLocks noGrp="1"/>
          </p:cNvSpPr>
          <p:nvPr>
            <p:ph type="sldNum" sz="quarter" idx="12"/>
          </p:nvPr>
        </p:nvSpPr>
        <p:spPr/>
        <p:txBody>
          <a:bodyPr/>
          <a:lstStyle/>
          <a:p>
            <a:fld id="{CB818ED7-1FAF-4BEC-A906-EB6564C334EB}" type="slidenum">
              <a:rPr lang="zh-CN" altLang="en-US" smtClean="0"/>
              <a:pPr/>
              <a:t>47</a:t>
            </a:fld>
            <a:endParaRPr lang="zh-CN" altLang="en-US" dirty="0"/>
          </a:p>
        </p:txBody>
      </p:sp>
    </p:spTree>
    <p:extLst>
      <p:ext uri="{BB962C8B-B14F-4D97-AF65-F5344CB8AC3E}">
        <p14:creationId xmlns:p14="http://schemas.microsoft.com/office/powerpoint/2010/main" val="38866971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BDD9-85D2-2C7D-F940-230B9448C2B7}"/>
              </a:ext>
            </a:extLst>
          </p:cNvPr>
          <p:cNvSpPr>
            <a:spLocks noGrp="1"/>
          </p:cNvSpPr>
          <p:nvPr>
            <p:ph type="title"/>
          </p:nvPr>
        </p:nvSpPr>
        <p:spPr/>
        <p:txBody>
          <a:bodyPr/>
          <a:lstStyle/>
          <a:p>
            <a:r>
              <a:rPr kumimoji="1" lang="en-US" altLang="zh-CN" dirty="0"/>
              <a:t>Hello, Pinecone!</a:t>
            </a:r>
            <a:endParaRPr kumimoji="1" lang="zh-CN" altLang="en-US" dirty="0"/>
          </a:p>
        </p:txBody>
      </p:sp>
      <p:sp>
        <p:nvSpPr>
          <p:cNvPr id="3" name="内容占位符 2">
            <a:extLst>
              <a:ext uri="{FF2B5EF4-FFF2-40B4-BE49-F238E27FC236}">
                <a16:creationId xmlns:a16="http://schemas.microsoft.com/office/drawing/2014/main" id="{49CC3E88-5F17-9D67-AD2F-5F5708E68751}"/>
              </a:ext>
            </a:extLst>
          </p:cNvPr>
          <p:cNvSpPr>
            <a:spLocks noGrp="1"/>
          </p:cNvSpPr>
          <p:nvPr>
            <p:ph idx="1"/>
          </p:nvPr>
        </p:nvSpPr>
        <p:spPr>
          <a:xfrm>
            <a:off x="107504" y="845072"/>
            <a:ext cx="8784976" cy="4192719"/>
          </a:xfrm>
        </p:spPr>
        <p:txBody>
          <a:bodyPr>
            <a:normAutofit/>
          </a:bodyPr>
          <a:lstStyle/>
          <a:p>
            <a:r>
              <a:rPr kumimoji="1" lang="en" altLang="zh-CN" dirty="0"/>
              <a:t>8. Delete the index.</a:t>
            </a:r>
          </a:p>
          <a:p>
            <a:pPr marL="342900" lvl="1" indent="0">
              <a:buNone/>
            </a:pPr>
            <a:r>
              <a:rPr lang="en" altLang="zh-CN" b="0" i="0" dirty="0" err="1">
                <a:solidFill>
                  <a:srgbClr val="047D65"/>
                </a:solidFill>
                <a:effectLst/>
                <a:latin typeface="JetBrains Mono"/>
              </a:rPr>
              <a:t>pinecone</a:t>
            </a:r>
            <a:r>
              <a:rPr lang="en" altLang="zh-CN" b="0" i="0" dirty="0" err="1">
                <a:solidFill>
                  <a:srgbClr val="333333"/>
                </a:solidFill>
                <a:effectLst/>
                <a:latin typeface="JetBrains Mono"/>
              </a:rPr>
              <a:t>.</a:t>
            </a:r>
            <a:r>
              <a:rPr lang="en" altLang="zh-CN" b="0" i="0" dirty="0" err="1">
                <a:solidFill>
                  <a:srgbClr val="1D75B3"/>
                </a:solidFill>
                <a:effectLst/>
                <a:latin typeface="JetBrains Mono"/>
              </a:rPr>
              <a:t>delete_index</a:t>
            </a:r>
            <a:r>
              <a:rPr lang="en" altLang="zh-CN" b="0" i="0" dirty="0">
                <a:solidFill>
                  <a:srgbClr val="333333"/>
                </a:solidFill>
                <a:effectLst/>
                <a:latin typeface="JetBrains Mono"/>
              </a:rPr>
              <a:t>(</a:t>
            </a:r>
            <a:r>
              <a:rPr lang="en" altLang="zh-CN" b="0" i="0" dirty="0">
                <a:solidFill>
                  <a:srgbClr val="B35E14"/>
                </a:solidFill>
                <a:effectLst/>
                <a:latin typeface="JetBrains Mono"/>
              </a:rPr>
              <a:t>"</a:t>
            </a:r>
            <a:r>
              <a:rPr lang="en" altLang="zh-CN" b="0" i="0" dirty="0" err="1">
                <a:solidFill>
                  <a:srgbClr val="B35E14"/>
                </a:solidFill>
                <a:effectLst/>
                <a:latin typeface="JetBrains Mono"/>
              </a:rPr>
              <a:t>quickstart</a:t>
            </a:r>
            <a:r>
              <a:rPr lang="en" altLang="zh-CN" b="0" i="0" dirty="0">
                <a:solidFill>
                  <a:srgbClr val="B35E14"/>
                </a:solidFill>
                <a:effectLst/>
                <a:latin typeface="JetBrains Mono"/>
              </a:rPr>
              <a:t>"</a:t>
            </a:r>
            <a:r>
              <a:rPr lang="en" altLang="zh-CN" b="0" i="0" dirty="0">
                <a:solidFill>
                  <a:srgbClr val="333333"/>
                </a:solidFill>
                <a:effectLst/>
                <a:latin typeface="JetBrains Mono"/>
              </a:rPr>
              <a:t>)</a:t>
            </a:r>
          </a:p>
          <a:p>
            <a:pPr marL="342900" lvl="1" indent="0">
              <a:buNone/>
            </a:pPr>
            <a:endParaRPr kumimoji="1" lang="en" altLang="zh-CN" dirty="0">
              <a:solidFill>
                <a:srgbClr val="333333"/>
              </a:solidFill>
              <a:latin typeface="JetBrains Mono"/>
            </a:endParaRPr>
          </a:p>
          <a:p>
            <a:pPr marL="342900" lvl="1" indent="0">
              <a:buNone/>
            </a:pPr>
            <a:endParaRPr kumimoji="1" lang="en" altLang="zh-CN" dirty="0">
              <a:solidFill>
                <a:srgbClr val="333333"/>
              </a:solidFill>
              <a:latin typeface="JetBrains Mono"/>
            </a:endParaRPr>
          </a:p>
          <a:p>
            <a:pPr marL="342900" lvl="1" indent="0">
              <a:buNone/>
            </a:pPr>
            <a:endParaRPr kumimoji="1" lang="en" altLang="zh-CN" dirty="0">
              <a:solidFill>
                <a:srgbClr val="333333"/>
              </a:solidFill>
              <a:latin typeface="JetBrains Mono"/>
            </a:endParaRPr>
          </a:p>
          <a:p>
            <a:pPr marL="342900" lvl="1" indent="0">
              <a:buNone/>
            </a:pPr>
            <a:endParaRPr kumimoji="1" lang="en" altLang="zh-CN" dirty="0">
              <a:solidFill>
                <a:srgbClr val="333333"/>
              </a:solidFill>
              <a:latin typeface="JetBrains Mono"/>
            </a:endParaRPr>
          </a:p>
          <a:p>
            <a:pPr marL="342900" lvl="1" indent="0">
              <a:buNone/>
            </a:pPr>
            <a:r>
              <a:rPr kumimoji="1" lang="en" altLang="zh-CN" dirty="0">
                <a:hlinkClick r:id="rId2"/>
              </a:rPr>
              <a:t>https://app.pinecone.io/</a:t>
            </a:r>
            <a:r>
              <a:rPr kumimoji="1" lang="zh-CN" altLang="en-US" dirty="0">
                <a:solidFill>
                  <a:srgbClr val="333333"/>
                </a:solidFill>
                <a:latin typeface="JetBrains Mono"/>
              </a:rPr>
              <a:t> </a:t>
            </a:r>
            <a:endParaRPr kumimoji="1" lang="zh-CN" altLang="en-US" dirty="0"/>
          </a:p>
        </p:txBody>
      </p:sp>
      <p:sp>
        <p:nvSpPr>
          <p:cNvPr id="4" name="灯片编号占位符 3">
            <a:extLst>
              <a:ext uri="{FF2B5EF4-FFF2-40B4-BE49-F238E27FC236}">
                <a16:creationId xmlns:a16="http://schemas.microsoft.com/office/drawing/2014/main" id="{9186AA28-3F9A-6588-362C-C0EA376F3FAC}"/>
              </a:ext>
            </a:extLst>
          </p:cNvPr>
          <p:cNvSpPr>
            <a:spLocks noGrp="1"/>
          </p:cNvSpPr>
          <p:nvPr>
            <p:ph type="sldNum" sz="quarter" idx="12"/>
          </p:nvPr>
        </p:nvSpPr>
        <p:spPr/>
        <p:txBody>
          <a:bodyPr/>
          <a:lstStyle/>
          <a:p>
            <a:fld id="{CB818ED7-1FAF-4BEC-A906-EB6564C334EB}" type="slidenum">
              <a:rPr lang="zh-CN" altLang="en-US" smtClean="0"/>
              <a:pPr/>
              <a:t>48</a:t>
            </a:fld>
            <a:endParaRPr lang="zh-CN" altLang="en-US" dirty="0"/>
          </a:p>
        </p:txBody>
      </p:sp>
      <p:pic>
        <p:nvPicPr>
          <p:cNvPr id="5" name="图片 4">
            <a:extLst>
              <a:ext uri="{FF2B5EF4-FFF2-40B4-BE49-F238E27FC236}">
                <a16:creationId xmlns:a16="http://schemas.microsoft.com/office/drawing/2014/main" id="{ACA0AECD-2AC2-A8CB-C911-2A00C0F8C036}"/>
              </a:ext>
            </a:extLst>
          </p:cNvPr>
          <p:cNvPicPr>
            <a:picLocks noChangeAspect="1"/>
          </p:cNvPicPr>
          <p:nvPr/>
        </p:nvPicPr>
        <p:blipFill>
          <a:blip r:embed="rId3"/>
          <a:stretch>
            <a:fillRect/>
          </a:stretch>
        </p:blipFill>
        <p:spPr>
          <a:xfrm>
            <a:off x="3851920" y="945460"/>
            <a:ext cx="4916067" cy="3878328"/>
          </a:xfrm>
          <a:prstGeom prst="rect">
            <a:avLst/>
          </a:prstGeom>
        </p:spPr>
      </p:pic>
    </p:spTree>
    <p:extLst>
      <p:ext uri="{BB962C8B-B14F-4D97-AF65-F5344CB8AC3E}">
        <p14:creationId xmlns:p14="http://schemas.microsoft.com/office/powerpoint/2010/main" val="142746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F1AF9-2E80-D743-877E-2205B10D136E}"/>
              </a:ext>
            </a:extLst>
          </p:cNvPr>
          <p:cNvSpPr>
            <a:spLocks noGrp="1"/>
          </p:cNvSpPr>
          <p:nvPr>
            <p:ph type="title"/>
          </p:nvPr>
        </p:nvSpPr>
        <p:spPr/>
        <p:txBody>
          <a:bodyPr/>
          <a:lstStyle/>
          <a:p>
            <a:r>
              <a:rPr kumimoji="1" lang="en-US" altLang="zh-CN" dirty="0"/>
              <a:t>References</a:t>
            </a:r>
            <a:endParaRPr kumimoji="1" lang="zh-CN" altLang="en-US" dirty="0"/>
          </a:p>
        </p:txBody>
      </p:sp>
      <p:sp>
        <p:nvSpPr>
          <p:cNvPr id="3" name="内容占位符 2">
            <a:extLst>
              <a:ext uri="{FF2B5EF4-FFF2-40B4-BE49-F238E27FC236}">
                <a16:creationId xmlns:a16="http://schemas.microsoft.com/office/drawing/2014/main" id="{4E275110-F1A7-41F0-3B47-FA6064AFC705}"/>
              </a:ext>
            </a:extLst>
          </p:cNvPr>
          <p:cNvSpPr>
            <a:spLocks noGrp="1"/>
          </p:cNvSpPr>
          <p:nvPr>
            <p:ph idx="1"/>
          </p:nvPr>
        </p:nvSpPr>
        <p:spPr/>
        <p:txBody>
          <a:bodyPr/>
          <a:lstStyle/>
          <a:p>
            <a:r>
              <a:rPr kumimoji="1" lang="en" altLang="zh-CN" dirty="0" err="1"/>
              <a:t>Roie</a:t>
            </a:r>
            <a:r>
              <a:rPr kumimoji="1" lang="en" altLang="zh-CN" dirty="0"/>
              <a:t> </a:t>
            </a:r>
            <a:r>
              <a:rPr kumimoji="1" lang="en" altLang="zh-CN" dirty="0" err="1"/>
              <a:t>Schwaber</a:t>
            </a:r>
            <a:r>
              <a:rPr kumimoji="1" lang="en" altLang="zh-CN" dirty="0"/>
              <a:t>-Cohen: What is a Vector Database?</a:t>
            </a:r>
          </a:p>
          <a:p>
            <a:pPr lvl="1"/>
            <a:r>
              <a:rPr kumimoji="1" lang="en" altLang="zh-CN" dirty="0">
                <a:hlinkClick r:id="rId2"/>
              </a:rPr>
              <a:t>https://archive.pinecone.io/learn/vector-database/</a:t>
            </a:r>
            <a:r>
              <a:rPr kumimoji="1" lang="en" altLang="zh-CN" dirty="0"/>
              <a:t> </a:t>
            </a:r>
          </a:p>
          <a:p>
            <a:r>
              <a:rPr kumimoji="1" lang="en" altLang="zh-CN" dirty="0"/>
              <a:t>Pinecone</a:t>
            </a:r>
          </a:p>
          <a:p>
            <a:pPr lvl="1"/>
            <a:r>
              <a:rPr kumimoji="1" lang="en" altLang="zh-CN" dirty="0">
                <a:hlinkClick r:id="rId3"/>
              </a:rPr>
              <a:t>https://archive.pinecone.io/</a:t>
            </a:r>
            <a:r>
              <a:rPr kumimoji="1" lang="zh-CN" altLang="en-US" dirty="0"/>
              <a:t> </a:t>
            </a:r>
            <a:endParaRPr kumimoji="1" lang="en-US" altLang="zh-CN" dirty="0"/>
          </a:p>
          <a:p>
            <a:pPr lvl="1"/>
            <a:r>
              <a:rPr kumimoji="1" lang="en" altLang="zh-CN" dirty="0">
                <a:hlinkClick r:id="rId4"/>
              </a:rPr>
              <a:t>https://docs.pinecone.io/</a:t>
            </a:r>
            <a:endParaRPr kumimoji="1" lang="en" altLang="zh-CN" dirty="0"/>
          </a:p>
          <a:p>
            <a:r>
              <a:rPr kumimoji="1" lang="en" altLang="zh-CN" dirty="0"/>
              <a:t>Pinecone</a:t>
            </a:r>
            <a:r>
              <a:rPr kumimoji="1" lang="zh-CN" altLang="en-US" dirty="0"/>
              <a:t> </a:t>
            </a:r>
            <a:r>
              <a:rPr kumimoji="1" lang="en-US" altLang="zh-CN" dirty="0"/>
              <a:t>Java</a:t>
            </a:r>
            <a:r>
              <a:rPr kumimoji="1" lang="zh-CN" altLang="en-US" dirty="0"/>
              <a:t> </a:t>
            </a:r>
            <a:r>
              <a:rPr kumimoji="1" lang="en-US" altLang="zh-CN" dirty="0"/>
              <a:t>Client</a:t>
            </a:r>
            <a:endParaRPr kumimoji="1" lang="en" altLang="zh-CN" dirty="0"/>
          </a:p>
          <a:p>
            <a:pPr lvl="1"/>
            <a:r>
              <a:rPr kumimoji="1" lang="en" altLang="zh-CN" dirty="0">
                <a:hlinkClick r:id="rId5"/>
              </a:rPr>
              <a:t>https://github.com/pinecone-io/pinecone-java-client</a:t>
            </a:r>
            <a:r>
              <a:rPr kumimoji="1" lang="zh-CN" altLang="en-US" dirty="0"/>
              <a:t>  </a:t>
            </a:r>
            <a:endParaRPr kumimoji="1" lang="en-US" altLang="zh-CN" dirty="0"/>
          </a:p>
          <a:p>
            <a:r>
              <a:rPr kumimoji="1" lang="en-US" altLang="zh-CN" dirty="0"/>
              <a:t>Integrating Pinecone Vector Database into a Spring Boot Application</a:t>
            </a:r>
          </a:p>
          <a:p>
            <a:pPr lvl="1"/>
            <a:r>
              <a:rPr kumimoji="1" lang="en" altLang="zh-CN" dirty="0">
                <a:hlinkClick r:id="rId6"/>
              </a:rPr>
              <a:t>https://hilla.dev/blog/ai-chatbot-in-java/integrating-pinecone-vector-database-into-spring-boot/</a:t>
            </a:r>
            <a:r>
              <a:rPr kumimoji="1" lang="en-US" altLang="zh-CN" dirty="0"/>
              <a:t> </a:t>
            </a:r>
          </a:p>
          <a:p>
            <a:pPr lvl="1"/>
            <a:r>
              <a:rPr kumimoji="1" lang="en" altLang="zh-CN" dirty="0">
                <a:hlinkClick r:id="rId7"/>
              </a:rPr>
              <a:t>https://github.com/marcushellberg/docs-assistant</a:t>
            </a:r>
            <a:r>
              <a:rPr kumimoji="1" lang="en-US" altLang="zh-CN" dirty="0"/>
              <a:t> </a:t>
            </a:r>
            <a:endParaRPr kumimoji="1" lang="zh-CN" altLang="en-US" dirty="0"/>
          </a:p>
        </p:txBody>
      </p:sp>
      <p:sp>
        <p:nvSpPr>
          <p:cNvPr id="4" name="灯片编号占位符 3">
            <a:extLst>
              <a:ext uri="{FF2B5EF4-FFF2-40B4-BE49-F238E27FC236}">
                <a16:creationId xmlns:a16="http://schemas.microsoft.com/office/drawing/2014/main" id="{9A4C41C7-1257-F94B-FDDC-EFCB0EAD35CD}"/>
              </a:ext>
            </a:extLst>
          </p:cNvPr>
          <p:cNvSpPr>
            <a:spLocks noGrp="1"/>
          </p:cNvSpPr>
          <p:nvPr>
            <p:ph type="sldNum" sz="quarter" idx="12"/>
          </p:nvPr>
        </p:nvSpPr>
        <p:spPr/>
        <p:txBody>
          <a:bodyPr/>
          <a:lstStyle/>
          <a:p>
            <a:fld id="{CB818ED7-1FAF-4BEC-A906-EB6564C334EB}" type="slidenum">
              <a:rPr lang="zh-CN" altLang="en-US" smtClean="0"/>
              <a:pPr/>
              <a:t>49</a:t>
            </a:fld>
            <a:endParaRPr lang="zh-CN" altLang="en-US" dirty="0"/>
          </a:p>
        </p:txBody>
      </p:sp>
    </p:spTree>
    <p:extLst>
      <p:ext uri="{BB962C8B-B14F-4D97-AF65-F5344CB8AC3E}">
        <p14:creationId xmlns:p14="http://schemas.microsoft.com/office/powerpoint/2010/main" val="1607563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4C585-0C51-7240-870C-33DDAA0CF6AB}"/>
              </a:ext>
            </a:extLst>
          </p:cNvPr>
          <p:cNvSpPr>
            <a:spLocks noGrp="1"/>
          </p:cNvSpPr>
          <p:nvPr>
            <p:ph type="title"/>
          </p:nvPr>
        </p:nvSpPr>
        <p:spPr/>
        <p:txBody>
          <a:bodyPr/>
          <a:lstStyle/>
          <a:p>
            <a:r>
              <a:rPr kumimoji="1" lang="en-US" altLang="zh-CN" dirty="0"/>
              <a:t>LSMT</a:t>
            </a:r>
            <a:r>
              <a:rPr kumimoji="1" lang="zh-CN" altLang="en-US" dirty="0"/>
              <a:t> </a:t>
            </a:r>
          </a:p>
        </p:txBody>
      </p:sp>
      <p:sp>
        <p:nvSpPr>
          <p:cNvPr id="3" name="内容占位符 2">
            <a:extLst>
              <a:ext uri="{FF2B5EF4-FFF2-40B4-BE49-F238E27FC236}">
                <a16:creationId xmlns:a16="http://schemas.microsoft.com/office/drawing/2014/main" id="{32AFD970-715E-7B4F-9915-91500CCF8855}"/>
              </a:ext>
            </a:extLst>
          </p:cNvPr>
          <p:cNvSpPr>
            <a:spLocks noGrp="1"/>
          </p:cNvSpPr>
          <p:nvPr>
            <p:ph idx="1"/>
          </p:nvPr>
        </p:nvSpPr>
        <p:spPr/>
        <p:txBody>
          <a:bodyPr/>
          <a:lstStyle/>
          <a:p>
            <a:r>
              <a:rPr lang="zh-CN" altLang="en-US" dirty="0">
                <a:ea typeface="DengXian" panose="02010600030101010101" pitchFamily="2" charset="-122"/>
              </a:rPr>
              <a:t>优点</a:t>
            </a:r>
          </a:p>
          <a:p>
            <a:pPr lvl="1"/>
            <a:r>
              <a:rPr lang="zh-CN" altLang="en-US" dirty="0">
                <a:ea typeface="DengXian" panose="02010600030101010101" pitchFamily="2" charset="-122"/>
              </a:rPr>
              <a:t>大幅度提高插入（修改、删除）性能</a:t>
            </a:r>
          </a:p>
          <a:p>
            <a:pPr lvl="1"/>
            <a:r>
              <a:rPr lang="zh-CN" altLang="en-US" dirty="0">
                <a:ea typeface="DengXian" panose="02010600030101010101" pitchFamily="2" charset="-122"/>
              </a:rPr>
              <a:t>空间放大率降低</a:t>
            </a:r>
          </a:p>
          <a:p>
            <a:pPr lvl="1"/>
            <a:r>
              <a:rPr lang="zh-CN" altLang="en-US" dirty="0">
                <a:ea typeface="DengXian" panose="02010600030101010101" pitchFamily="2" charset="-122"/>
              </a:rPr>
              <a:t>访问新数据更快，适合时序、实时存储</a:t>
            </a:r>
          </a:p>
          <a:p>
            <a:pPr lvl="1"/>
            <a:r>
              <a:rPr lang="zh-CN" altLang="en-US" dirty="0">
                <a:ea typeface="DengXian" panose="02010600030101010101" pitchFamily="2" charset="-122"/>
              </a:rPr>
              <a:t>数据热度分布和</a:t>
            </a:r>
            <a:r>
              <a:rPr lang="en-US" altLang="zh-CN" dirty="0">
                <a:ea typeface="DengXian" panose="02010600030101010101" pitchFamily="2" charset="-122"/>
              </a:rPr>
              <a:t>level</a:t>
            </a:r>
            <a:r>
              <a:rPr lang="zh-CN" altLang="en-US" dirty="0">
                <a:ea typeface="DengXian" panose="02010600030101010101" pitchFamily="2" charset="-122"/>
              </a:rPr>
              <a:t>相关</a:t>
            </a:r>
          </a:p>
          <a:p>
            <a:r>
              <a:rPr lang="zh-CN" altLang="en-US" dirty="0">
                <a:ea typeface="DengXian" panose="02010600030101010101" pitchFamily="2" charset="-122"/>
              </a:rPr>
              <a:t>缺点</a:t>
            </a:r>
          </a:p>
          <a:p>
            <a:pPr lvl="1"/>
            <a:r>
              <a:rPr lang="zh-CN" altLang="en-US" dirty="0">
                <a:ea typeface="DengXian" panose="02010600030101010101" pitchFamily="2" charset="-122"/>
              </a:rPr>
              <a:t>牺牲了读性能（一次可能访问多个层）</a:t>
            </a:r>
          </a:p>
          <a:p>
            <a:pPr lvl="1"/>
            <a:r>
              <a:rPr lang="zh-CN" altLang="en-US" dirty="0">
                <a:ea typeface="DengXian" panose="02010600030101010101" pitchFamily="2" charset="-122"/>
              </a:rPr>
              <a:t>读、写放大率提升</a:t>
            </a:r>
          </a:p>
          <a:p>
            <a:endParaRPr kumimoji="1" lang="zh-CN" altLang="en-US" dirty="0">
              <a:ea typeface="DengXian" panose="02010600030101010101" pitchFamily="2" charset="-122"/>
            </a:endParaRPr>
          </a:p>
        </p:txBody>
      </p:sp>
      <p:sp>
        <p:nvSpPr>
          <p:cNvPr id="4" name="灯片编号占位符 3">
            <a:extLst>
              <a:ext uri="{FF2B5EF4-FFF2-40B4-BE49-F238E27FC236}">
                <a16:creationId xmlns:a16="http://schemas.microsoft.com/office/drawing/2014/main" id="{A80C6BE7-B771-914D-BFE8-5FCF721FA009}"/>
              </a:ext>
            </a:extLst>
          </p:cNvPr>
          <p:cNvSpPr>
            <a:spLocks noGrp="1"/>
          </p:cNvSpPr>
          <p:nvPr>
            <p:ph type="sldNum" sz="quarter" idx="12"/>
          </p:nvPr>
        </p:nvSpPr>
        <p:spPr/>
        <p:txBody>
          <a:bodyPr/>
          <a:lstStyle/>
          <a:p>
            <a:fld id="{CB818ED7-1FAF-4BEC-A906-EB6564C334EB}" type="slidenum">
              <a:rPr lang="zh-CN" altLang="en-US" smtClean="0"/>
              <a:pPr/>
              <a:t>5</a:t>
            </a:fld>
            <a:endParaRPr lang="zh-CN" altLang="en-US" dirty="0"/>
          </a:p>
        </p:txBody>
      </p:sp>
    </p:spTree>
    <p:extLst>
      <p:ext uri="{BB962C8B-B14F-4D97-AF65-F5344CB8AC3E}">
        <p14:creationId xmlns:p14="http://schemas.microsoft.com/office/powerpoint/2010/main" val="3706181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itchFamily="34" charset="0"/>
                <a:ea typeface="Tahoma" pitchFamily="34" charset="0"/>
                <a:cs typeface="Tahoma" pitchFamily="34" charset="0"/>
              </a:rPr>
              <a:t>Thank You!</a:t>
            </a:r>
            <a:endParaRPr lang="zh-CN" altLang="en-US" sz="4500" dirty="0">
              <a:solidFill>
                <a:schemeClr val="bg1"/>
              </a:solidFill>
              <a:latin typeface="Tahoma" pitchFamily="34" charset="0"/>
              <a:cs typeface="Tahoma" pitchFamily="34" charset="0"/>
            </a:endParaRPr>
          </a:p>
        </p:txBody>
      </p:sp>
      <p:pic>
        <p:nvPicPr>
          <p:cNvPr id="4" name="图片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pPr/>
              <a:t>50</a:t>
            </a:fld>
            <a:endParaRPr lang="zh-CN" altLang="en-US" dirty="0"/>
          </a:p>
        </p:txBody>
      </p:sp>
    </p:spTree>
    <p:extLst>
      <p:ext uri="{BB962C8B-B14F-4D97-AF65-F5344CB8AC3E}">
        <p14:creationId xmlns:p14="http://schemas.microsoft.com/office/powerpoint/2010/main" val="100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622B2-1A2C-474B-9B53-6A040CF849DF}"/>
              </a:ext>
            </a:extLst>
          </p:cNvPr>
          <p:cNvSpPr>
            <a:spLocks noGrp="1"/>
          </p:cNvSpPr>
          <p:nvPr>
            <p:ph type="title"/>
          </p:nvPr>
        </p:nvSpPr>
        <p:spPr/>
        <p:txBody>
          <a:bodyPr/>
          <a:lstStyle/>
          <a:p>
            <a:r>
              <a:rPr kumimoji="1" lang="en-US" altLang="zh-CN" dirty="0" err="1"/>
              <a:t>SSTable</a:t>
            </a:r>
            <a:endParaRPr kumimoji="1" lang="zh-CN" altLang="en-US" dirty="0"/>
          </a:p>
        </p:txBody>
      </p:sp>
      <p:sp>
        <p:nvSpPr>
          <p:cNvPr id="3" name="内容占位符 2">
            <a:extLst>
              <a:ext uri="{FF2B5EF4-FFF2-40B4-BE49-F238E27FC236}">
                <a16:creationId xmlns:a16="http://schemas.microsoft.com/office/drawing/2014/main" id="{A2849AA8-8618-CB4F-A067-4A56385C6A1F}"/>
              </a:ext>
            </a:extLst>
          </p:cNvPr>
          <p:cNvSpPr>
            <a:spLocks noGrp="1"/>
          </p:cNvSpPr>
          <p:nvPr>
            <p:ph idx="1"/>
          </p:nvPr>
        </p:nvSpPr>
        <p:spPr/>
        <p:txBody>
          <a:bodyPr/>
          <a:lstStyle/>
          <a:p>
            <a:r>
              <a:rPr lang="en-US" altLang="zh-CN" dirty="0" err="1">
                <a:ea typeface="DengXian" panose="02010600030101010101" pitchFamily="2" charset="-122"/>
              </a:rPr>
              <a:t>SSTable</a:t>
            </a:r>
            <a:r>
              <a:rPr lang="zh-CN" altLang="en-US" dirty="0">
                <a:ea typeface="DengXian" panose="02010600030101010101" pitchFamily="2" charset="-122"/>
              </a:rPr>
              <a:t> </a:t>
            </a:r>
            <a:r>
              <a:rPr lang="en-US" altLang="zh-CN" dirty="0">
                <a:ea typeface="DengXian" panose="02010600030101010101" pitchFamily="2" charset="-122"/>
              </a:rPr>
              <a:t>:</a:t>
            </a:r>
            <a:r>
              <a:rPr lang="zh-CN" altLang="en-US" dirty="0">
                <a:ea typeface="DengXian" panose="02010600030101010101" pitchFamily="2" charset="-122"/>
              </a:rPr>
              <a:t> </a:t>
            </a:r>
            <a:r>
              <a:rPr lang="en-US" altLang="zh-CN" dirty="0">
                <a:ea typeface="DengXian" panose="02010600030101010101" pitchFamily="2" charset="-122"/>
              </a:rPr>
              <a:t>Sorted String Table</a:t>
            </a:r>
          </a:p>
          <a:p>
            <a:pPr lvl="1"/>
            <a:r>
              <a:rPr lang="en-US" altLang="zh-CN" dirty="0" err="1">
                <a:ea typeface="DengXian" panose="02010600030101010101" pitchFamily="2" charset="-122"/>
              </a:rPr>
              <a:t>SSTable</a:t>
            </a:r>
            <a:r>
              <a:rPr lang="zh-CN" altLang="en-US" dirty="0">
                <a:ea typeface="DengXian" panose="02010600030101010101" pitchFamily="2" charset="-122"/>
              </a:rPr>
              <a:t>的特点</a:t>
            </a:r>
          </a:p>
          <a:p>
            <a:pPr lvl="2"/>
            <a:r>
              <a:rPr lang="zh-CN" altLang="en-US" dirty="0">
                <a:ea typeface="DengXian" panose="02010600030101010101" pitchFamily="2" charset="-122"/>
              </a:rPr>
              <a:t>存储的是</a:t>
            </a:r>
            <a:r>
              <a:rPr lang="en-US" altLang="zh-CN" dirty="0">
                <a:ea typeface="DengXian" panose="02010600030101010101" pitchFamily="2" charset="-122"/>
              </a:rPr>
              <a:t>&lt;</a:t>
            </a:r>
            <a:r>
              <a:rPr lang="zh-CN" altLang="en-US" dirty="0">
                <a:ea typeface="DengXian" panose="02010600030101010101" pitchFamily="2" charset="-122"/>
              </a:rPr>
              <a:t>键</a:t>
            </a:r>
            <a:r>
              <a:rPr lang="en-US" altLang="zh-CN" dirty="0">
                <a:ea typeface="DengXian" panose="02010600030101010101" pitchFamily="2" charset="-122"/>
              </a:rPr>
              <a:t>,</a:t>
            </a:r>
            <a:r>
              <a:rPr lang="zh-CN" altLang="en-US" dirty="0">
                <a:ea typeface="DengXian" panose="02010600030101010101" pitchFamily="2" charset="-122"/>
              </a:rPr>
              <a:t>值</a:t>
            </a:r>
            <a:r>
              <a:rPr lang="en-US" altLang="zh-CN" dirty="0">
                <a:ea typeface="DengXian" panose="02010600030101010101" pitchFamily="2" charset="-122"/>
              </a:rPr>
              <a:t>&gt;</a:t>
            </a:r>
            <a:r>
              <a:rPr lang="zh-CN" altLang="en-US" dirty="0">
                <a:ea typeface="DengXian" panose="02010600030101010101" pitchFamily="2" charset="-122"/>
              </a:rPr>
              <a:t>格式的字节数据 </a:t>
            </a:r>
            <a:endParaRPr lang="en-US" altLang="zh-CN" dirty="0">
              <a:ea typeface="DengXian" panose="02010600030101010101" pitchFamily="2" charset="-122"/>
            </a:endParaRPr>
          </a:p>
          <a:p>
            <a:pPr lvl="2"/>
            <a:r>
              <a:rPr lang="zh-CN" altLang="en-US" dirty="0">
                <a:ea typeface="DengXian" panose="02010600030101010101" pitchFamily="2" charset="-122"/>
              </a:rPr>
              <a:t>字节数据的长度随意，没有限制 </a:t>
            </a:r>
            <a:endParaRPr lang="en-US" altLang="zh-CN" dirty="0">
              <a:ea typeface="DengXian" panose="02010600030101010101" pitchFamily="2" charset="-122"/>
            </a:endParaRPr>
          </a:p>
          <a:p>
            <a:pPr lvl="2"/>
            <a:r>
              <a:rPr lang="zh-CN" altLang="en-US" dirty="0">
                <a:ea typeface="DengXian" panose="02010600030101010101" pitchFamily="2" charset="-122"/>
              </a:rPr>
              <a:t>数据顺序写入</a:t>
            </a:r>
            <a:endParaRPr lang="en-US" altLang="zh-CN" dirty="0">
              <a:ea typeface="DengXian" panose="02010600030101010101" pitchFamily="2" charset="-122"/>
            </a:endParaRPr>
          </a:p>
          <a:p>
            <a:pPr lvl="2"/>
            <a:r>
              <a:rPr lang="zh-CN" altLang="en-US" dirty="0">
                <a:ea typeface="DengXian" panose="02010600030101010101" pitchFamily="2" charset="-122"/>
              </a:rPr>
              <a:t>键可以重复，键值对不需要对齐 </a:t>
            </a:r>
            <a:endParaRPr lang="en-US" altLang="zh-CN" dirty="0">
              <a:ea typeface="DengXian" panose="02010600030101010101" pitchFamily="2" charset="-122"/>
            </a:endParaRPr>
          </a:p>
          <a:p>
            <a:pPr lvl="2"/>
            <a:r>
              <a:rPr lang="zh-CN" altLang="en-US" dirty="0">
                <a:ea typeface="DengXian" panose="02010600030101010101" pitchFamily="2" charset="-122"/>
              </a:rPr>
              <a:t>随机读取操作非常高效 </a:t>
            </a:r>
            <a:endParaRPr lang="en-US" altLang="zh-CN" dirty="0">
              <a:ea typeface="DengXian" panose="02010600030101010101" pitchFamily="2" charset="-122"/>
            </a:endParaRPr>
          </a:p>
          <a:p>
            <a:pPr lvl="1"/>
            <a:r>
              <a:rPr lang="en-US" altLang="zh-CN" dirty="0" err="1">
                <a:ea typeface="DengXian" panose="02010600030101010101" pitchFamily="2" charset="-122"/>
              </a:rPr>
              <a:t>SSTable</a:t>
            </a:r>
            <a:r>
              <a:rPr lang="zh-CN" altLang="en-US" dirty="0">
                <a:ea typeface="DengXian" panose="02010600030101010101" pitchFamily="2" charset="-122"/>
              </a:rPr>
              <a:t>的限制</a:t>
            </a:r>
          </a:p>
          <a:p>
            <a:pPr lvl="2"/>
            <a:r>
              <a:rPr lang="zh-CN" altLang="en-US" dirty="0">
                <a:ea typeface="DengXian" panose="02010600030101010101" pitchFamily="2" charset="-122"/>
              </a:rPr>
              <a:t> 一旦</a:t>
            </a:r>
            <a:r>
              <a:rPr lang="en-US" altLang="zh-CN" dirty="0" err="1">
                <a:ea typeface="DengXian" panose="02010600030101010101" pitchFamily="2" charset="-122"/>
              </a:rPr>
              <a:t>SSTable</a:t>
            </a:r>
            <a:r>
              <a:rPr lang="zh-CN" altLang="en-US" dirty="0">
                <a:ea typeface="DengXian" panose="02010600030101010101" pitchFamily="2" charset="-122"/>
              </a:rPr>
              <a:t>写入硬盘后，就是不可变的，因为插入或者删除需要对</a:t>
            </a:r>
            <a:r>
              <a:rPr lang="en-US" altLang="zh-CN" dirty="0" err="1">
                <a:ea typeface="DengXian" panose="02010600030101010101" pitchFamily="2" charset="-122"/>
              </a:rPr>
              <a:t>SSTable</a:t>
            </a:r>
            <a:r>
              <a:rPr lang="zh-CN" altLang="en-US" dirty="0">
                <a:ea typeface="DengXian" panose="02010600030101010101" pitchFamily="2" charset="-122"/>
              </a:rPr>
              <a:t>文件进行大量的</a:t>
            </a:r>
            <a:r>
              <a:rPr lang="en-US" altLang="zh-CN" dirty="0">
                <a:ea typeface="DengXian" panose="02010600030101010101" pitchFamily="2" charset="-122"/>
              </a:rPr>
              <a:t>I/O</a:t>
            </a:r>
            <a:r>
              <a:rPr lang="zh-CN" altLang="en-US" dirty="0">
                <a:ea typeface="DengXian" panose="02010600030101010101" pitchFamily="2" charset="-122"/>
              </a:rPr>
              <a:t>操作 </a:t>
            </a:r>
            <a:endParaRPr lang="en-US" altLang="zh-CN" dirty="0">
              <a:ea typeface="DengXian" panose="02010600030101010101" pitchFamily="2" charset="-122"/>
            </a:endParaRPr>
          </a:p>
          <a:p>
            <a:pPr lvl="2"/>
            <a:r>
              <a:rPr lang="zh-CN" altLang="en-US" dirty="0">
                <a:ea typeface="DengXian" panose="02010600030101010101" pitchFamily="2" charset="-122"/>
              </a:rPr>
              <a:t>不适合随机读取和写入，因为效率很低，原因同上一条</a:t>
            </a:r>
          </a:p>
        </p:txBody>
      </p:sp>
      <p:sp>
        <p:nvSpPr>
          <p:cNvPr id="4" name="灯片编号占位符 3">
            <a:extLst>
              <a:ext uri="{FF2B5EF4-FFF2-40B4-BE49-F238E27FC236}">
                <a16:creationId xmlns:a16="http://schemas.microsoft.com/office/drawing/2014/main" id="{6A15BB11-62A9-AC46-9D90-5FA39A5F9D10}"/>
              </a:ext>
            </a:extLst>
          </p:cNvPr>
          <p:cNvSpPr>
            <a:spLocks noGrp="1"/>
          </p:cNvSpPr>
          <p:nvPr>
            <p:ph type="sldNum" sz="quarter" idx="12"/>
          </p:nvPr>
        </p:nvSpPr>
        <p:spPr/>
        <p:txBody>
          <a:bodyPr/>
          <a:lstStyle/>
          <a:p>
            <a:fld id="{CB818ED7-1FAF-4BEC-A906-EB6564C334EB}" type="slidenum">
              <a:rPr lang="zh-CN" altLang="en-US" smtClean="0"/>
              <a:pPr/>
              <a:t>6</a:t>
            </a:fld>
            <a:endParaRPr lang="zh-CN" altLang="en-US" dirty="0"/>
          </a:p>
        </p:txBody>
      </p:sp>
      <p:pic>
        <p:nvPicPr>
          <p:cNvPr id="1026" name="Picture 2">
            <a:extLst>
              <a:ext uri="{FF2B5EF4-FFF2-40B4-BE49-F238E27FC236}">
                <a16:creationId xmlns:a16="http://schemas.microsoft.com/office/drawing/2014/main" id="{A19D3BE1-0412-AF49-933D-BBDC3E7A8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653712"/>
            <a:ext cx="6858000" cy="113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5028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5622B2-1A2C-474B-9B53-6A040CF849DF}"/>
              </a:ext>
            </a:extLst>
          </p:cNvPr>
          <p:cNvSpPr>
            <a:spLocks noGrp="1"/>
          </p:cNvSpPr>
          <p:nvPr>
            <p:ph type="title"/>
          </p:nvPr>
        </p:nvSpPr>
        <p:spPr/>
        <p:txBody>
          <a:bodyPr/>
          <a:lstStyle/>
          <a:p>
            <a:r>
              <a:rPr kumimoji="1" lang="en-US" altLang="zh-CN" dirty="0" err="1"/>
              <a:t>SSTable</a:t>
            </a:r>
            <a:endParaRPr kumimoji="1" lang="zh-CN" altLang="en-US" dirty="0"/>
          </a:p>
        </p:txBody>
      </p:sp>
      <p:sp>
        <p:nvSpPr>
          <p:cNvPr id="3" name="内容占位符 2">
            <a:extLst>
              <a:ext uri="{FF2B5EF4-FFF2-40B4-BE49-F238E27FC236}">
                <a16:creationId xmlns:a16="http://schemas.microsoft.com/office/drawing/2014/main" id="{A2849AA8-8618-CB4F-A067-4A56385C6A1F}"/>
              </a:ext>
            </a:extLst>
          </p:cNvPr>
          <p:cNvSpPr>
            <a:spLocks noGrp="1"/>
          </p:cNvSpPr>
          <p:nvPr>
            <p:ph idx="1"/>
          </p:nvPr>
        </p:nvSpPr>
        <p:spPr/>
        <p:txBody>
          <a:bodyPr/>
          <a:lstStyle/>
          <a:p>
            <a:r>
              <a:rPr lang="en-US" altLang="zh-CN" dirty="0" err="1">
                <a:ea typeface="DengXian" panose="02010600030101010101" pitchFamily="2" charset="-122"/>
              </a:rPr>
              <a:t>SSTable</a:t>
            </a:r>
            <a:r>
              <a:rPr lang="zh-CN" altLang="en-US" dirty="0">
                <a:ea typeface="DengXian" panose="02010600030101010101" pitchFamily="2" charset="-122"/>
              </a:rPr>
              <a:t> </a:t>
            </a:r>
            <a:r>
              <a:rPr lang="en-US" altLang="zh-CN" dirty="0">
                <a:ea typeface="DengXian" panose="02010600030101010101" pitchFamily="2" charset="-122"/>
              </a:rPr>
              <a:t>:</a:t>
            </a:r>
            <a:r>
              <a:rPr lang="zh-CN" altLang="en-US" dirty="0">
                <a:ea typeface="DengXian" panose="02010600030101010101" pitchFamily="2" charset="-122"/>
              </a:rPr>
              <a:t> </a:t>
            </a:r>
            <a:r>
              <a:rPr lang="en-US" altLang="zh-CN" dirty="0">
                <a:ea typeface="DengXian" panose="02010600030101010101" pitchFamily="2" charset="-122"/>
              </a:rPr>
              <a:t>Sorted String Table</a:t>
            </a:r>
          </a:p>
        </p:txBody>
      </p:sp>
      <p:sp>
        <p:nvSpPr>
          <p:cNvPr id="4" name="灯片编号占位符 3">
            <a:extLst>
              <a:ext uri="{FF2B5EF4-FFF2-40B4-BE49-F238E27FC236}">
                <a16:creationId xmlns:a16="http://schemas.microsoft.com/office/drawing/2014/main" id="{6A15BB11-62A9-AC46-9D90-5FA39A5F9D10}"/>
              </a:ext>
            </a:extLst>
          </p:cNvPr>
          <p:cNvSpPr>
            <a:spLocks noGrp="1"/>
          </p:cNvSpPr>
          <p:nvPr>
            <p:ph type="sldNum" sz="quarter" idx="12"/>
          </p:nvPr>
        </p:nvSpPr>
        <p:spPr/>
        <p:txBody>
          <a:bodyPr/>
          <a:lstStyle/>
          <a:p>
            <a:fld id="{CB818ED7-1FAF-4BEC-A906-EB6564C334EB}" type="slidenum">
              <a:rPr lang="zh-CN" altLang="en-US" smtClean="0"/>
              <a:pPr/>
              <a:t>7</a:t>
            </a:fld>
            <a:endParaRPr lang="zh-CN" altLang="en-US" dirty="0"/>
          </a:p>
        </p:txBody>
      </p:sp>
      <p:pic>
        <p:nvPicPr>
          <p:cNvPr id="5" name="图片 4">
            <a:extLst>
              <a:ext uri="{FF2B5EF4-FFF2-40B4-BE49-F238E27FC236}">
                <a16:creationId xmlns:a16="http://schemas.microsoft.com/office/drawing/2014/main" id="{F8A7F95D-AB24-5C7E-C006-10E524C56C67}"/>
              </a:ext>
            </a:extLst>
          </p:cNvPr>
          <p:cNvPicPr>
            <a:picLocks noChangeAspect="1"/>
          </p:cNvPicPr>
          <p:nvPr/>
        </p:nvPicPr>
        <p:blipFill>
          <a:blip r:embed="rId3"/>
          <a:stretch>
            <a:fillRect/>
          </a:stretch>
        </p:blipFill>
        <p:spPr>
          <a:xfrm>
            <a:off x="1224744" y="1347656"/>
            <a:ext cx="6694512" cy="3421639"/>
          </a:xfrm>
          <a:prstGeom prst="rect">
            <a:avLst/>
          </a:prstGeom>
        </p:spPr>
      </p:pic>
    </p:spTree>
    <p:extLst>
      <p:ext uri="{BB962C8B-B14F-4D97-AF65-F5344CB8AC3E}">
        <p14:creationId xmlns:p14="http://schemas.microsoft.com/office/powerpoint/2010/main" val="2392267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F9409-F08B-C648-95AF-7A67DADFB012}"/>
              </a:ext>
            </a:extLst>
          </p:cNvPr>
          <p:cNvSpPr>
            <a:spLocks noGrp="1"/>
          </p:cNvSpPr>
          <p:nvPr>
            <p:ph type="title"/>
          </p:nvPr>
        </p:nvSpPr>
        <p:spPr/>
        <p:txBody>
          <a:bodyPr/>
          <a:lstStyle/>
          <a:p>
            <a:r>
              <a:rPr kumimoji="1" lang="en-US" altLang="zh-CN" dirty="0" err="1"/>
              <a:t>SST</a:t>
            </a:r>
            <a:r>
              <a:rPr kumimoji="1" lang="en-US" altLang="zh-Hans" dirty="0" err="1"/>
              <a:t>able</a:t>
            </a:r>
            <a:r>
              <a:rPr kumimoji="1" lang="zh-Hans" altLang="en-US" dirty="0"/>
              <a:t> </a:t>
            </a:r>
            <a:endParaRPr kumimoji="1" lang="zh-CN" altLang="en-US" dirty="0"/>
          </a:p>
        </p:txBody>
      </p:sp>
      <p:sp>
        <p:nvSpPr>
          <p:cNvPr id="4" name="幻灯片编号占位符 3">
            <a:extLst>
              <a:ext uri="{FF2B5EF4-FFF2-40B4-BE49-F238E27FC236}">
                <a16:creationId xmlns:a16="http://schemas.microsoft.com/office/drawing/2014/main" id="{41F7F4D9-17F7-7B48-9A35-B52BE528C1D4}"/>
              </a:ext>
            </a:extLst>
          </p:cNvPr>
          <p:cNvSpPr>
            <a:spLocks noGrp="1"/>
          </p:cNvSpPr>
          <p:nvPr>
            <p:ph type="sldNum" sz="quarter" idx="12"/>
          </p:nvPr>
        </p:nvSpPr>
        <p:spPr/>
        <p:txBody>
          <a:bodyPr/>
          <a:lstStyle/>
          <a:p>
            <a:fld id="{CB818ED7-1FAF-4BEC-A906-EB6564C334EB}" type="slidenum">
              <a:rPr lang="zh-CN" altLang="en-US" smtClean="0"/>
              <a:pPr/>
              <a:t>8</a:t>
            </a:fld>
            <a:endParaRPr lang="zh-CN" altLang="en-US" dirty="0"/>
          </a:p>
        </p:txBody>
      </p:sp>
      <p:pic>
        <p:nvPicPr>
          <p:cNvPr id="6" name="图片 5">
            <a:extLst>
              <a:ext uri="{FF2B5EF4-FFF2-40B4-BE49-F238E27FC236}">
                <a16:creationId xmlns:a16="http://schemas.microsoft.com/office/drawing/2014/main" id="{AE31BD21-BC1C-2045-A2B9-51CCEF049330}"/>
              </a:ext>
            </a:extLst>
          </p:cNvPr>
          <p:cNvPicPr>
            <a:picLocks noChangeAspect="1"/>
          </p:cNvPicPr>
          <p:nvPr/>
        </p:nvPicPr>
        <p:blipFill>
          <a:blip r:embed="rId2"/>
          <a:stretch>
            <a:fillRect/>
          </a:stretch>
        </p:blipFill>
        <p:spPr>
          <a:xfrm>
            <a:off x="2465766" y="0"/>
            <a:ext cx="4727309" cy="5143500"/>
          </a:xfrm>
          <a:prstGeom prst="rect">
            <a:avLst/>
          </a:prstGeom>
        </p:spPr>
      </p:pic>
    </p:spTree>
    <p:extLst>
      <p:ext uri="{BB962C8B-B14F-4D97-AF65-F5344CB8AC3E}">
        <p14:creationId xmlns:p14="http://schemas.microsoft.com/office/powerpoint/2010/main" val="120879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F6B540-510B-B94D-9B6C-9EDAF7C3F2AD}"/>
              </a:ext>
            </a:extLst>
          </p:cNvPr>
          <p:cNvSpPr>
            <a:spLocks noGrp="1"/>
          </p:cNvSpPr>
          <p:nvPr>
            <p:ph type="title"/>
          </p:nvPr>
        </p:nvSpPr>
        <p:spPr/>
        <p:txBody>
          <a:bodyPr/>
          <a:lstStyle/>
          <a:p>
            <a:r>
              <a:rPr kumimoji="1" lang="en-US" altLang="zh-CN" dirty="0" err="1"/>
              <a:t>LevelDB</a:t>
            </a:r>
            <a:endParaRPr kumimoji="1" lang="zh-CN" altLang="en-US" dirty="0"/>
          </a:p>
        </p:txBody>
      </p:sp>
      <p:sp>
        <p:nvSpPr>
          <p:cNvPr id="3" name="内容占位符 2">
            <a:extLst>
              <a:ext uri="{FF2B5EF4-FFF2-40B4-BE49-F238E27FC236}">
                <a16:creationId xmlns:a16="http://schemas.microsoft.com/office/drawing/2014/main" id="{B477D2B3-4F20-3E4D-B4A9-8FB1818601F7}"/>
              </a:ext>
            </a:extLst>
          </p:cNvPr>
          <p:cNvSpPr>
            <a:spLocks noGrp="1"/>
          </p:cNvSpPr>
          <p:nvPr>
            <p:ph idx="1"/>
          </p:nvPr>
        </p:nvSpPr>
        <p:spPr/>
        <p:txBody>
          <a:bodyPr/>
          <a:lstStyle/>
          <a:p>
            <a:r>
              <a:rPr kumimoji="1" lang="en-US" altLang="zh-CN" dirty="0"/>
              <a:t>C</a:t>
            </a:r>
            <a:r>
              <a:rPr kumimoji="1" lang="en-US" altLang="zh-Hans" dirty="0"/>
              <a:t>ompaction</a:t>
            </a:r>
            <a:endParaRPr kumimoji="1" lang="zh-CN" altLang="en-US" dirty="0"/>
          </a:p>
        </p:txBody>
      </p:sp>
      <p:sp>
        <p:nvSpPr>
          <p:cNvPr id="4" name="幻灯片编号占位符 3">
            <a:extLst>
              <a:ext uri="{FF2B5EF4-FFF2-40B4-BE49-F238E27FC236}">
                <a16:creationId xmlns:a16="http://schemas.microsoft.com/office/drawing/2014/main" id="{1C95FAC0-65DF-5340-A43F-785596090055}"/>
              </a:ext>
            </a:extLst>
          </p:cNvPr>
          <p:cNvSpPr>
            <a:spLocks noGrp="1"/>
          </p:cNvSpPr>
          <p:nvPr>
            <p:ph type="sldNum" sz="quarter" idx="12"/>
          </p:nvPr>
        </p:nvSpPr>
        <p:spPr/>
        <p:txBody>
          <a:bodyPr/>
          <a:lstStyle/>
          <a:p>
            <a:fld id="{CB818ED7-1FAF-4BEC-A906-EB6564C334EB}" type="slidenum">
              <a:rPr lang="zh-CN" altLang="en-US" smtClean="0"/>
              <a:pPr/>
              <a:t>9</a:t>
            </a:fld>
            <a:endParaRPr lang="zh-CN" altLang="en-US" dirty="0"/>
          </a:p>
        </p:txBody>
      </p:sp>
      <p:pic>
        <p:nvPicPr>
          <p:cNvPr id="6" name="图片 5">
            <a:extLst>
              <a:ext uri="{FF2B5EF4-FFF2-40B4-BE49-F238E27FC236}">
                <a16:creationId xmlns:a16="http://schemas.microsoft.com/office/drawing/2014/main" id="{66F03CAC-3414-E747-B6D8-DD5FEC16F0F6}"/>
              </a:ext>
            </a:extLst>
          </p:cNvPr>
          <p:cNvPicPr>
            <a:picLocks noChangeAspect="1"/>
          </p:cNvPicPr>
          <p:nvPr/>
        </p:nvPicPr>
        <p:blipFill>
          <a:blip r:embed="rId2"/>
          <a:stretch>
            <a:fillRect/>
          </a:stretch>
        </p:blipFill>
        <p:spPr>
          <a:xfrm>
            <a:off x="1804988" y="1545636"/>
            <a:ext cx="5534025" cy="2266950"/>
          </a:xfrm>
          <a:prstGeom prst="rect">
            <a:avLst/>
          </a:prstGeom>
        </p:spPr>
      </p:pic>
    </p:spTree>
    <p:extLst>
      <p:ext uri="{BB962C8B-B14F-4D97-AF65-F5344CB8AC3E}">
        <p14:creationId xmlns:p14="http://schemas.microsoft.com/office/powerpoint/2010/main" val="27442046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32119</TotalTime>
  <Words>3558</Words>
  <Application>Microsoft Macintosh PowerPoint</Application>
  <PresentationFormat>全屏显示(16:9)</PresentationFormat>
  <Paragraphs>410</Paragraphs>
  <Slides>50</Slides>
  <Notes>20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50</vt:i4>
      </vt:variant>
    </vt:vector>
  </HeadingPairs>
  <TitlesOfParts>
    <vt:vector size="61" baseType="lpstr">
      <vt:lpstr>DengXian</vt:lpstr>
      <vt:lpstr>Microsoft YaHei</vt:lpstr>
      <vt:lpstr>Microsoft YaHei</vt:lpstr>
      <vt:lpstr>JetBrains Mono</vt:lpstr>
      <vt:lpstr>Arial</vt:lpstr>
      <vt:lpstr>Calibri</vt:lpstr>
      <vt:lpstr>Cambria</vt:lpstr>
      <vt:lpstr>Courier New</vt:lpstr>
      <vt:lpstr>Tahoma</vt:lpstr>
      <vt:lpstr>Times New Roman</vt:lpstr>
      <vt:lpstr>Office 主题​​</vt:lpstr>
      <vt:lpstr>Architecture of Enterprise Applications 17 Log-Structured Database &amp; Vector Database </vt:lpstr>
      <vt:lpstr>Contents and Objectives</vt:lpstr>
      <vt:lpstr>LSM-Tree: Log-Structured Merge Tree</vt:lpstr>
      <vt:lpstr>LSMT </vt:lpstr>
      <vt:lpstr>LSMT </vt:lpstr>
      <vt:lpstr>SSTable</vt:lpstr>
      <vt:lpstr>SSTable</vt:lpstr>
      <vt:lpstr>SSTable </vt:lpstr>
      <vt:lpstr>LevelDB</vt:lpstr>
      <vt:lpstr>LevelDB</vt:lpstr>
      <vt:lpstr>RocksDB</vt:lpstr>
      <vt:lpstr>High Level Architecture</vt:lpstr>
      <vt:lpstr>Rocksdb Example</vt:lpstr>
      <vt:lpstr>Rocksdb Example</vt:lpstr>
      <vt:lpstr>Rocksdb Example</vt:lpstr>
      <vt:lpstr>Rocksdb Example</vt:lpstr>
      <vt:lpstr>Rocksdb Example</vt:lpstr>
      <vt:lpstr>Rocksdb Example</vt:lpstr>
      <vt:lpstr>HTAP</vt:lpstr>
      <vt:lpstr>LSM-TREE</vt:lpstr>
      <vt:lpstr>LSM-TREE</vt:lpstr>
      <vt:lpstr>LSM-TREE写阻塞问题</vt:lpstr>
      <vt:lpstr>背景与问题 - LSM-TREE读放大问题</vt:lpstr>
      <vt:lpstr>设计与实现 – 解决写阻塞问题 </vt:lpstr>
      <vt:lpstr>解决写阻塞问题 </vt:lpstr>
      <vt:lpstr>解决读放大问题</vt:lpstr>
      <vt:lpstr>解决读放大问题</vt:lpstr>
      <vt:lpstr>解决读放大问题</vt:lpstr>
      <vt:lpstr>HTAP系统整合 </vt:lpstr>
      <vt:lpstr>技术路线</vt:lpstr>
      <vt:lpstr>References</vt:lpstr>
      <vt:lpstr>References</vt:lpstr>
      <vt:lpstr>Vector Database</vt:lpstr>
      <vt:lpstr>What is a Vector Database?</vt:lpstr>
      <vt:lpstr>Vector Database</vt:lpstr>
      <vt:lpstr>How does a vector database work?</vt:lpstr>
      <vt:lpstr>Algorithms</vt:lpstr>
      <vt:lpstr>Algorithms</vt:lpstr>
      <vt:lpstr>Algorithms</vt:lpstr>
      <vt:lpstr>Algorithms</vt:lpstr>
      <vt:lpstr>Similarity Measures</vt:lpstr>
      <vt:lpstr>Filtering</vt:lpstr>
      <vt:lpstr>Database Operations</vt:lpstr>
      <vt:lpstr>Pinecone</vt:lpstr>
      <vt:lpstr>Hello, Pinecone!</vt:lpstr>
      <vt:lpstr>Hello, Pinecone!</vt:lpstr>
      <vt:lpstr>Hello, Pinecone!</vt:lpstr>
      <vt:lpstr>Hello, Pinecone!</vt:lpstr>
      <vt:lpstr>References</vt:lpstr>
      <vt:lpstr>PowerPoint 演示文稿</vt:lpstr>
    </vt:vector>
  </TitlesOfParts>
  <Company>REINS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subject>REINS BLUE</dc:subject>
  <dc:creator>REINS</dc:creator>
  <cp:lastModifiedBy>haopeng chen</cp:lastModifiedBy>
  <cp:revision>1814</cp:revision>
  <cp:lastPrinted>2017-04-16T23:56:44Z</cp:lastPrinted>
  <dcterms:created xsi:type="dcterms:W3CDTF">2011-12-13T14:18:46Z</dcterms:created>
  <dcterms:modified xsi:type="dcterms:W3CDTF">2023-10-24T07:20:50Z</dcterms:modified>
</cp:coreProperties>
</file>